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30.svg" ContentType="image/svg+xml"/>
  <Override PartName="/ppt/media/image4.svg" ContentType="image/svg+xml"/>
  <Override PartName="/ppt/media/image43.svg" ContentType="image/svg+xml"/>
  <Override PartName="/ppt/media/image46.svg" ContentType="image/svg+xml"/>
  <Override PartName="/ppt/media/image48.svg" ContentType="image/svg+xml"/>
  <Override PartName="/ppt/media/image50.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3" r:id="rId16"/>
    <p:sldId id="268" r:id="rId17"/>
    <p:sldId id="274" r:id="rId18"/>
    <p:sldId id="269" r:id="rId19"/>
    <p:sldId id="275" r:id="rId20"/>
    <p:sldId id="270" r:id="rId21"/>
    <p:sldId id="271" r:id="rId22"/>
    <p:sldId id="272" r:id="rId23"/>
  </p:sldIdLst>
  <p:sldSz cx="18288000" cy="10287000"/>
  <p:notesSz cx="6858000" cy="9144000"/>
  <p:embeddedFontLst>
    <p:embeddedFont>
      <p:font typeface="Montserrat Bold" panose="00000800000000000000"/>
      <p:bold r:id="rId27"/>
    </p:embeddedFont>
    <p:embeddedFont>
      <p:font typeface="TT Lakes Neue Bold" panose="02010001040000080307"/>
      <p:bold r:id="rId28"/>
    </p:embeddedFont>
    <p:embeddedFont>
      <p:font typeface="Poppins Bold" panose="00000800000000000000"/>
      <p:bold r:id="rId29"/>
    </p:embeddedFont>
    <p:embeddedFont>
      <p:font typeface="Montserrat Semi-Bold" panose="00000700000000000000"/>
      <p:bold r:id="rId30"/>
    </p:embeddedFont>
    <p:embeddedFont>
      <p:font typeface="Montserrat"/>
      <p:regular r:id="rId31"/>
      <p:bold r:id="rId32"/>
      <p:italic r:id="rId33"/>
      <p:boldItalic r:id="rId34"/>
    </p:embeddedFont>
    <p:embeddedFont>
      <p:font typeface="Open Sans"/>
      <p:regular r:id="rId35"/>
    </p:embeddedFont>
    <p:embeddedFont>
      <p:font typeface="Calibri" panose="020F050202020403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font" Target="fonts/font13.fntdata"/><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tags" Target="../tags/tag2.xml"/><Relationship Id="rId2" Type="http://schemas.microsoft.com/office/2007/relationships/media" Target="../media/media2.mp4"/><Relationship Id="rId1" Type="http://schemas.openxmlformats.org/officeDocument/2006/relationships/video" Target="../media/media2.mp4"/></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tags" Target="../tags/tag3.xml"/><Relationship Id="rId2" Type="http://schemas.microsoft.com/office/2007/relationships/media" Target="../media/media3.mp4"/><Relationship Id="rId1" Type="http://schemas.openxmlformats.org/officeDocument/2006/relationships/video" Target="../media/media3.mp4"/></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44.jpeg"/><Relationship Id="rId5" Type="http://schemas.openxmlformats.org/officeDocument/2006/relationships/image" Target="../media/image43.sv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3" Type="http://schemas.openxmlformats.org/officeDocument/2006/relationships/slideLayout" Target="../slideLayouts/slideLayout7.xml"/><Relationship Id="rId12" Type="http://schemas.openxmlformats.org/officeDocument/2006/relationships/image" Target="../media/image50.svg"/><Relationship Id="rId11" Type="http://schemas.openxmlformats.org/officeDocument/2006/relationships/image" Target="../media/image49.png"/><Relationship Id="rId10" Type="http://schemas.openxmlformats.org/officeDocument/2006/relationships/image" Target="../media/image48.sv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svg"/><Relationship Id="rId7"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png"/><Relationship Id="rId15" Type="http://schemas.openxmlformats.org/officeDocument/2006/relationships/slideLayout" Target="../slideLayouts/slideLayout7.xml"/><Relationship Id="rId14" Type="http://schemas.openxmlformats.org/officeDocument/2006/relationships/image" Target="../media/image18.svg"/><Relationship Id="rId13" Type="http://schemas.openxmlformats.org/officeDocument/2006/relationships/image" Target="../media/image17.png"/><Relationship Id="rId12" Type="http://schemas.openxmlformats.org/officeDocument/2006/relationships/image" Target="../media/image16.svg"/><Relationship Id="rId11" Type="http://schemas.openxmlformats.org/officeDocument/2006/relationships/image" Target="../media/image15.png"/><Relationship Id="rId10" Type="http://schemas.openxmlformats.org/officeDocument/2006/relationships/image" Target="../media/image14.sv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68" b="-2168"/>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12" b="-1912"/>
            </a:stretch>
          </a:blipFill>
        </p:spPr>
      </p:sp>
      <p:sp>
        <p:nvSpPr>
          <p:cNvPr id="3" name="AutoShape 3"/>
          <p:cNvSpPr/>
          <p:nvPr/>
        </p:nvSpPr>
        <p:spPr>
          <a:xfrm>
            <a:off x="857881" y="9181843"/>
            <a:ext cx="16230600" cy="0"/>
          </a:xfrm>
          <a:prstGeom prst="line">
            <a:avLst/>
          </a:prstGeom>
          <a:ln w="38100" cap="flat">
            <a:solidFill>
              <a:srgbClr val="FFFFFF"/>
            </a:solidFill>
            <a:prstDash val="solid"/>
            <a:headEnd type="none" w="sm" len="sm"/>
            <a:tailEnd type="none" w="sm" len="sm"/>
          </a:ln>
        </p:spPr>
      </p:sp>
      <p:sp>
        <p:nvSpPr>
          <p:cNvPr id="4" name="TextBox 4"/>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5" name="TextBox 5"/>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6" name="TextBox 6"/>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FFFFFF"/>
                </a:solidFill>
                <a:latin typeface="Agrandir" panose="00000500000000000000"/>
                <a:ea typeface="Agrandir" panose="00000500000000000000"/>
                <a:cs typeface="Agrandir" panose="00000500000000000000"/>
                <a:sym typeface="Agrandir" panose="00000500000000000000"/>
              </a:rPr>
              <a:t>Page 09</a:t>
            </a:r>
            <a:endParaRPr lang="en-US" sz="2100">
              <a:solidFill>
                <a:srgbClr val="FFFFFF"/>
              </a:solidFill>
              <a:latin typeface="Agrandir" panose="00000500000000000000"/>
              <a:ea typeface="Agrandir" panose="00000500000000000000"/>
              <a:cs typeface="Agrandir" panose="00000500000000000000"/>
              <a:sym typeface="Agrandir" panose="00000500000000000000"/>
            </a:endParaRPr>
          </a:p>
        </p:txBody>
      </p:sp>
      <p:sp>
        <p:nvSpPr>
          <p:cNvPr id="7" name="TextBox 7"/>
          <p:cNvSpPr txBox="1"/>
          <p:nvPr/>
        </p:nvSpPr>
        <p:spPr>
          <a:xfrm>
            <a:off x="526242" y="519113"/>
            <a:ext cx="15585840" cy="1009650"/>
          </a:xfrm>
          <a:prstGeom prst="rect">
            <a:avLst/>
          </a:prstGeom>
        </p:spPr>
        <p:txBody>
          <a:bodyPr lIns="0" tIns="0" rIns="0" bIns="0" rtlCol="0" anchor="t">
            <a:spAutoFit/>
          </a:bodyPr>
          <a:lstStyle/>
          <a:p>
            <a:pPr algn="l">
              <a:lnSpc>
                <a:spcPts val="7920"/>
              </a:lnSpc>
            </a:pPr>
            <a:r>
              <a:rPr lang="en-US" sz="6600" b="1">
                <a:solidFill>
                  <a:srgbClr val="F8F8F8"/>
                </a:solidFill>
                <a:latin typeface="Montserrat Bold" panose="00000800000000000000"/>
                <a:ea typeface="Montserrat Bold" panose="00000800000000000000"/>
                <a:cs typeface="Montserrat Bold" panose="00000800000000000000"/>
                <a:sym typeface="Montserrat Bold" panose="00000800000000000000"/>
              </a:rPr>
              <a:t>Benefit</a:t>
            </a:r>
            <a:endParaRPr lang="en-US" sz="6600" b="1">
              <a:solidFill>
                <a:srgbClr val="F8F8F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3594165" y="1949862"/>
            <a:ext cx="2964327"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R</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educe latency</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9" name="Group 9"/>
          <p:cNvGrpSpPr/>
          <p:nvPr/>
        </p:nvGrpSpPr>
        <p:grpSpPr>
          <a:xfrm rot="0">
            <a:off x="6091980" y="2116319"/>
            <a:ext cx="6104040" cy="61040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2" name="Group 12"/>
          <p:cNvGrpSpPr/>
          <p:nvPr/>
        </p:nvGrpSpPr>
        <p:grpSpPr>
          <a:xfrm rot="0">
            <a:off x="6352746" y="2388699"/>
            <a:ext cx="5582509" cy="558250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21961"/>
              </a:srgbClr>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5" name="TextBox 15"/>
          <p:cNvSpPr txBox="1"/>
          <p:nvPr/>
        </p:nvSpPr>
        <p:spPr>
          <a:xfrm>
            <a:off x="8160154" y="4415853"/>
            <a:ext cx="1967692" cy="1535104"/>
          </a:xfrm>
          <a:prstGeom prst="rect">
            <a:avLst/>
          </a:prstGeom>
        </p:spPr>
        <p:txBody>
          <a:bodyPr lIns="0" tIns="0" rIns="0" bIns="0" rtlCol="0" anchor="t">
            <a:spAutoFit/>
          </a:bodyPr>
          <a:lstStyle/>
          <a:p>
            <a:pPr algn="ctr">
              <a:lnSpc>
                <a:spcPts val="6210"/>
              </a:lnSpc>
            </a:pPr>
            <a:r>
              <a:rPr lang="en-US" sz="4435" b="1">
                <a:solidFill>
                  <a:srgbClr val="FFFFFF"/>
                </a:solidFill>
                <a:latin typeface="Montserrat Bold" panose="00000800000000000000"/>
                <a:ea typeface="Montserrat Bold" panose="00000800000000000000"/>
                <a:cs typeface="Montserrat Bold" panose="00000800000000000000"/>
                <a:sym typeface="Montserrat Bold" panose="00000800000000000000"/>
              </a:rPr>
              <a:t>EDGE AI</a:t>
            </a:r>
            <a:endParaRPr lang="en-US" sz="443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Freeform 16"/>
          <p:cNvSpPr/>
          <p:nvPr/>
        </p:nvSpPr>
        <p:spPr>
          <a:xfrm>
            <a:off x="6303545" y="1742793"/>
            <a:ext cx="965981" cy="965981"/>
          </a:xfrm>
          <a:custGeom>
            <a:avLst/>
            <a:gdLst/>
            <a:ahLst/>
            <a:cxnLst/>
            <a:rect l="l" t="t" r="r" b="b"/>
            <a:pathLst>
              <a:path w="965981" h="965981">
                <a:moveTo>
                  <a:pt x="0" y="0"/>
                </a:moveTo>
                <a:lnTo>
                  <a:pt x="965981" y="0"/>
                </a:lnTo>
                <a:lnTo>
                  <a:pt x="965981" y="965982"/>
                </a:lnTo>
                <a:lnTo>
                  <a:pt x="0" y="96598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TextBox 17"/>
          <p:cNvSpPr txBox="1"/>
          <p:nvPr/>
        </p:nvSpPr>
        <p:spPr>
          <a:xfrm>
            <a:off x="6558492" y="1940337"/>
            <a:ext cx="456086"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01</a:t>
            </a:r>
            <a:endParaRPr lang="en-US" sz="3025">
              <a:solidFill>
                <a:srgbClr val="FDFDFD"/>
              </a:solidFill>
              <a:latin typeface="Montserrat"/>
              <a:ea typeface="Montserrat"/>
              <a:cs typeface="Montserrat"/>
              <a:sym typeface="Montserrat"/>
            </a:endParaRPr>
          </a:p>
        </p:txBody>
      </p:sp>
      <p:sp>
        <p:nvSpPr>
          <p:cNvPr id="18" name="TextBox 18"/>
          <p:cNvSpPr txBox="1"/>
          <p:nvPr/>
        </p:nvSpPr>
        <p:spPr>
          <a:xfrm>
            <a:off x="421238" y="3494685"/>
            <a:ext cx="4044627"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N</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etwork Independence</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9" name="Freeform 19"/>
          <p:cNvSpPr/>
          <p:nvPr/>
        </p:nvSpPr>
        <p:spPr>
          <a:xfrm>
            <a:off x="4465864" y="3287617"/>
            <a:ext cx="965981" cy="965981"/>
          </a:xfrm>
          <a:custGeom>
            <a:avLst/>
            <a:gdLst/>
            <a:ahLst/>
            <a:cxnLst/>
            <a:rect l="l" t="t" r="r" b="b"/>
            <a:pathLst>
              <a:path w="965981" h="965981">
                <a:moveTo>
                  <a:pt x="0" y="0"/>
                </a:moveTo>
                <a:lnTo>
                  <a:pt x="965982" y="0"/>
                </a:lnTo>
                <a:lnTo>
                  <a:pt x="965982" y="965981"/>
                </a:lnTo>
                <a:lnTo>
                  <a:pt x="0" y="96598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0" name="TextBox 20"/>
          <p:cNvSpPr txBox="1"/>
          <p:nvPr/>
        </p:nvSpPr>
        <p:spPr>
          <a:xfrm>
            <a:off x="4657075" y="3485160"/>
            <a:ext cx="583560"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02</a:t>
            </a:r>
            <a:endParaRPr lang="en-US" sz="3025">
              <a:solidFill>
                <a:srgbClr val="FDFDFD"/>
              </a:solidFill>
              <a:latin typeface="Montserrat"/>
              <a:ea typeface="Montserrat"/>
              <a:cs typeface="Montserrat"/>
              <a:sym typeface="Montserrat"/>
            </a:endParaRPr>
          </a:p>
        </p:txBody>
      </p:sp>
      <p:sp>
        <p:nvSpPr>
          <p:cNvPr id="21" name="TextBox 21"/>
          <p:cNvSpPr txBox="1"/>
          <p:nvPr/>
        </p:nvSpPr>
        <p:spPr>
          <a:xfrm>
            <a:off x="1028700" y="5391172"/>
            <a:ext cx="3025452"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S</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ecurity &amp; Privacy</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2" name="Freeform 22"/>
          <p:cNvSpPr/>
          <p:nvPr/>
        </p:nvSpPr>
        <p:spPr>
          <a:xfrm>
            <a:off x="4110348" y="5143500"/>
            <a:ext cx="965981" cy="965981"/>
          </a:xfrm>
          <a:custGeom>
            <a:avLst/>
            <a:gdLst/>
            <a:ahLst/>
            <a:cxnLst/>
            <a:rect l="l" t="t" r="r" b="b"/>
            <a:pathLst>
              <a:path w="965981" h="965981">
                <a:moveTo>
                  <a:pt x="0" y="0"/>
                </a:moveTo>
                <a:lnTo>
                  <a:pt x="965981" y="0"/>
                </a:lnTo>
                <a:lnTo>
                  <a:pt x="965981" y="965981"/>
                </a:lnTo>
                <a:lnTo>
                  <a:pt x="0" y="96598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3" name="TextBox 23"/>
          <p:cNvSpPr txBox="1"/>
          <p:nvPr/>
        </p:nvSpPr>
        <p:spPr>
          <a:xfrm>
            <a:off x="4301558" y="5341044"/>
            <a:ext cx="583560"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03</a:t>
            </a:r>
            <a:endParaRPr lang="en-US" sz="3025">
              <a:solidFill>
                <a:srgbClr val="FDFDFD"/>
              </a:solidFill>
              <a:latin typeface="Montserrat"/>
              <a:ea typeface="Montserrat"/>
              <a:cs typeface="Montserrat"/>
              <a:sym typeface="Montserrat"/>
            </a:endParaRPr>
          </a:p>
        </p:txBody>
      </p:sp>
      <p:sp>
        <p:nvSpPr>
          <p:cNvPr id="24" name="TextBox 24"/>
          <p:cNvSpPr txBox="1"/>
          <p:nvPr/>
        </p:nvSpPr>
        <p:spPr>
          <a:xfrm>
            <a:off x="1135006" y="7105506"/>
            <a:ext cx="3460796"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Sav</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e operating costs</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5" name="Freeform 25"/>
          <p:cNvSpPr/>
          <p:nvPr/>
        </p:nvSpPr>
        <p:spPr>
          <a:xfrm>
            <a:off x="4651999" y="6857835"/>
            <a:ext cx="965981" cy="965981"/>
          </a:xfrm>
          <a:custGeom>
            <a:avLst/>
            <a:gdLst/>
            <a:ahLst/>
            <a:cxnLst/>
            <a:rect l="l" t="t" r="r" b="b"/>
            <a:pathLst>
              <a:path w="965981" h="965981">
                <a:moveTo>
                  <a:pt x="0" y="0"/>
                </a:moveTo>
                <a:lnTo>
                  <a:pt x="965981" y="0"/>
                </a:lnTo>
                <a:lnTo>
                  <a:pt x="965981" y="965981"/>
                </a:lnTo>
                <a:lnTo>
                  <a:pt x="0" y="96598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6" name="TextBox 26"/>
          <p:cNvSpPr txBox="1"/>
          <p:nvPr/>
        </p:nvSpPr>
        <p:spPr>
          <a:xfrm>
            <a:off x="4843209" y="7055378"/>
            <a:ext cx="583560"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04</a:t>
            </a:r>
            <a:endParaRPr lang="en-US" sz="3025">
              <a:solidFill>
                <a:srgbClr val="FDFDFD"/>
              </a:solidFill>
              <a:latin typeface="Montserrat"/>
              <a:ea typeface="Montserrat"/>
              <a:cs typeface="Montserrat"/>
              <a:sym typeface="Montserrat"/>
            </a:endParaRPr>
          </a:p>
        </p:txBody>
      </p:sp>
      <p:sp>
        <p:nvSpPr>
          <p:cNvPr id="27" name="TextBox 27"/>
          <p:cNvSpPr txBox="1"/>
          <p:nvPr/>
        </p:nvSpPr>
        <p:spPr>
          <a:xfrm>
            <a:off x="1346451" y="8336444"/>
            <a:ext cx="4895821"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Mo</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re scalable, more flexible</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8" name="Freeform 28"/>
          <p:cNvSpPr/>
          <p:nvPr/>
        </p:nvSpPr>
        <p:spPr>
          <a:xfrm>
            <a:off x="6298468" y="8088772"/>
            <a:ext cx="965981" cy="965981"/>
          </a:xfrm>
          <a:custGeom>
            <a:avLst/>
            <a:gdLst/>
            <a:ahLst/>
            <a:cxnLst/>
            <a:rect l="l" t="t" r="r" b="b"/>
            <a:pathLst>
              <a:path w="965981" h="965981">
                <a:moveTo>
                  <a:pt x="0" y="0"/>
                </a:moveTo>
                <a:lnTo>
                  <a:pt x="965981" y="0"/>
                </a:lnTo>
                <a:lnTo>
                  <a:pt x="965981" y="965982"/>
                </a:lnTo>
                <a:lnTo>
                  <a:pt x="0" y="96598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9" name="TextBox 29"/>
          <p:cNvSpPr txBox="1"/>
          <p:nvPr/>
        </p:nvSpPr>
        <p:spPr>
          <a:xfrm>
            <a:off x="6489679" y="8286316"/>
            <a:ext cx="583560"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05</a:t>
            </a:r>
            <a:endParaRPr lang="en-US" sz="3025">
              <a:solidFill>
                <a:srgbClr val="FDFDFD"/>
              </a:solidFill>
              <a:latin typeface="Montserrat"/>
              <a:ea typeface="Montserrat"/>
              <a:cs typeface="Montserrat"/>
              <a:sym typeface="Montserrat"/>
            </a:endParaRPr>
          </a:p>
        </p:txBody>
      </p:sp>
      <p:sp>
        <p:nvSpPr>
          <p:cNvPr id="30" name="TextBox 30"/>
          <p:cNvSpPr txBox="1"/>
          <p:nvPr/>
        </p:nvSpPr>
        <p:spPr>
          <a:xfrm>
            <a:off x="12797361" y="1881000"/>
            <a:ext cx="5490639"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Power &amp; R</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esource Optimization</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1" name="Freeform 31"/>
          <p:cNvSpPr/>
          <p:nvPr/>
        </p:nvSpPr>
        <p:spPr>
          <a:xfrm>
            <a:off x="11452264" y="1742793"/>
            <a:ext cx="965981" cy="965981"/>
          </a:xfrm>
          <a:custGeom>
            <a:avLst/>
            <a:gdLst/>
            <a:ahLst/>
            <a:cxnLst/>
            <a:rect l="l" t="t" r="r" b="b"/>
            <a:pathLst>
              <a:path w="965981" h="965981">
                <a:moveTo>
                  <a:pt x="0" y="0"/>
                </a:moveTo>
                <a:lnTo>
                  <a:pt x="965981" y="0"/>
                </a:lnTo>
                <a:lnTo>
                  <a:pt x="965981" y="965982"/>
                </a:lnTo>
                <a:lnTo>
                  <a:pt x="0" y="96598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2" name="TextBox 32"/>
          <p:cNvSpPr txBox="1"/>
          <p:nvPr/>
        </p:nvSpPr>
        <p:spPr>
          <a:xfrm>
            <a:off x="11643475" y="1940337"/>
            <a:ext cx="583560"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06</a:t>
            </a:r>
            <a:endParaRPr lang="en-US" sz="3025">
              <a:solidFill>
                <a:srgbClr val="FDFDFD"/>
              </a:solidFill>
              <a:latin typeface="Montserrat"/>
              <a:ea typeface="Montserrat"/>
              <a:cs typeface="Montserrat"/>
              <a:sym typeface="Montserrat"/>
            </a:endParaRPr>
          </a:p>
        </p:txBody>
      </p:sp>
      <p:sp>
        <p:nvSpPr>
          <p:cNvPr id="33" name="TextBox 33"/>
          <p:cNvSpPr txBox="1"/>
          <p:nvPr/>
        </p:nvSpPr>
        <p:spPr>
          <a:xfrm>
            <a:off x="13989966" y="3454082"/>
            <a:ext cx="4233712"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Mul</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ti-model Deployment</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4" name="Freeform 34"/>
          <p:cNvSpPr/>
          <p:nvPr/>
        </p:nvSpPr>
        <p:spPr>
          <a:xfrm>
            <a:off x="12733039" y="3247014"/>
            <a:ext cx="965981" cy="965981"/>
          </a:xfrm>
          <a:custGeom>
            <a:avLst/>
            <a:gdLst/>
            <a:ahLst/>
            <a:cxnLst/>
            <a:rect l="l" t="t" r="r" b="b"/>
            <a:pathLst>
              <a:path w="965981" h="965981">
                <a:moveTo>
                  <a:pt x="0" y="0"/>
                </a:moveTo>
                <a:lnTo>
                  <a:pt x="965981" y="0"/>
                </a:lnTo>
                <a:lnTo>
                  <a:pt x="965981" y="965981"/>
                </a:lnTo>
                <a:lnTo>
                  <a:pt x="0" y="96598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5" name="TextBox 35"/>
          <p:cNvSpPr txBox="1"/>
          <p:nvPr/>
        </p:nvSpPr>
        <p:spPr>
          <a:xfrm>
            <a:off x="12924250" y="3444557"/>
            <a:ext cx="583560"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07</a:t>
            </a:r>
            <a:endParaRPr lang="en-US" sz="3025">
              <a:solidFill>
                <a:srgbClr val="FDFDFD"/>
              </a:solidFill>
              <a:latin typeface="Montserrat"/>
              <a:ea typeface="Montserrat"/>
              <a:cs typeface="Montserrat"/>
              <a:sym typeface="Montserrat"/>
            </a:endParaRPr>
          </a:p>
        </p:txBody>
      </p:sp>
      <p:sp>
        <p:nvSpPr>
          <p:cNvPr id="36" name="TextBox 36"/>
          <p:cNvSpPr txBox="1"/>
          <p:nvPr/>
        </p:nvSpPr>
        <p:spPr>
          <a:xfrm>
            <a:off x="14514552" y="5285728"/>
            <a:ext cx="3337032"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AI Saf</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ety &amp; Failover</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7" name="Freeform 37"/>
          <p:cNvSpPr/>
          <p:nvPr/>
        </p:nvSpPr>
        <p:spPr>
          <a:xfrm>
            <a:off x="13233777" y="5038056"/>
            <a:ext cx="965981" cy="965981"/>
          </a:xfrm>
          <a:custGeom>
            <a:avLst/>
            <a:gdLst/>
            <a:ahLst/>
            <a:cxnLst/>
            <a:rect l="l" t="t" r="r" b="b"/>
            <a:pathLst>
              <a:path w="965981" h="965981">
                <a:moveTo>
                  <a:pt x="0" y="0"/>
                </a:moveTo>
                <a:lnTo>
                  <a:pt x="965982" y="0"/>
                </a:lnTo>
                <a:lnTo>
                  <a:pt x="965982" y="965981"/>
                </a:lnTo>
                <a:lnTo>
                  <a:pt x="0" y="96598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8" name="TextBox 38"/>
          <p:cNvSpPr txBox="1"/>
          <p:nvPr/>
        </p:nvSpPr>
        <p:spPr>
          <a:xfrm>
            <a:off x="13424988" y="5235600"/>
            <a:ext cx="583560"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08</a:t>
            </a:r>
            <a:endParaRPr lang="en-US" sz="3025">
              <a:solidFill>
                <a:srgbClr val="FDFDFD"/>
              </a:solidFill>
              <a:latin typeface="Montserrat"/>
              <a:ea typeface="Montserrat"/>
              <a:cs typeface="Montserrat"/>
              <a:sym typeface="Montserrat"/>
            </a:endParaRPr>
          </a:p>
        </p:txBody>
      </p:sp>
      <p:sp>
        <p:nvSpPr>
          <p:cNvPr id="39" name="TextBox 39"/>
          <p:cNvSpPr txBox="1"/>
          <p:nvPr/>
        </p:nvSpPr>
        <p:spPr>
          <a:xfrm>
            <a:off x="13698186" y="7036167"/>
            <a:ext cx="4334856"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Dynamic R</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econfiguration</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0" name="Freeform 40"/>
          <p:cNvSpPr/>
          <p:nvPr/>
        </p:nvSpPr>
        <p:spPr>
          <a:xfrm>
            <a:off x="12507601" y="6829099"/>
            <a:ext cx="965981" cy="965981"/>
          </a:xfrm>
          <a:custGeom>
            <a:avLst/>
            <a:gdLst/>
            <a:ahLst/>
            <a:cxnLst/>
            <a:rect l="l" t="t" r="r" b="b"/>
            <a:pathLst>
              <a:path w="965981" h="965981">
                <a:moveTo>
                  <a:pt x="0" y="0"/>
                </a:moveTo>
                <a:lnTo>
                  <a:pt x="965981" y="0"/>
                </a:lnTo>
                <a:lnTo>
                  <a:pt x="965981" y="965981"/>
                </a:lnTo>
                <a:lnTo>
                  <a:pt x="0" y="96598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1" name="TextBox 41"/>
          <p:cNvSpPr txBox="1"/>
          <p:nvPr/>
        </p:nvSpPr>
        <p:spPr>
          <a:xfrm>
            <a:off x="12698812" y="7026642"/>
            <a:ext cx="583560"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09</a:t>
            </a:r>
            <a:endParaRPr lang="en-US" sz="3025">
              <a:solidFill>
                <a:srgbClr val="FDFDFD"/>
              </a:solidFill>
              <a:latin typeface="Montserrat"/>
              <a:ea typeface="Montserrat"/>
              <a:cs typeface="Montserrat"/>
              <a:sym typeface="Montserrat"/>
            </a:endParaRPr>
          </a:p>
        </p:txBody>
      </p:sp>
      <p:sp>
        <p:nvSpPr>
          <p:cNvPr id="42" name="TextBox 42"/>
          <p:cNvSpPr txBox="1"/>
          <p:nvPr/>
        </p:nvSpPr>
        <p:spPr>
          <a:xfrm>
            <a:off x="12473657" y="8336444"/>
            <a:ext cx="5559385" cy="423013"/>
          </a:xfrm>
          <a:prstGeom prst="rect">
            <a:avLst/>
          </a:prstGeom>
        </p:spPr>
        <p:txBody>
          <a:bodyPr lIns="0" tIns="0" rIns="0" bIns="0" rtlCol="0" anchor="t">
            <a:spAutoFit/>
          </a:bodyPr>
          <a:lstStyle/>
          <a:p>
            <a:pPr algn="l">
              <a:lnSpc>
                <a:spcPts val="3460"/>
              </a:lnSpc>
              <a:spcBef>
                <a:spcPct val="0"/>
              </a:spcBef>
            </a:pP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R</a:t>
            </a:r>
            <a:r>
              <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rPr>
              <a:t>emote Monitoring &amp; Debugging</a:t>
            </a:r>
            <a:endParaRPr lang="en-US" sz="24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3" name="Freeform 43"/>
          <p:cNvSpPr/>
          <p:nvPr/>
        </p:nvSpPr>
        <p:spPr>
          <a:xfrm>
            <a:off x="11192882" y="8088772"/>
            <a:ext cx="965981" cy="965981"/>
          </a:xfrm>
          <a:custGeom>
            <a:avLst/>
            <a:gdLst/>
            <a:ahLst/>
            <a:cxnLst/>
            <a:rect l="l" t="t" r="r" b="b"/>
            <a:pathLst>
              <a:path w="965981" h="965981">
                <a:moveTo>
                  <a:pt x="0" y="0"/>
                </a:moveTo>
                <a:lnTo>
                  <a:pt x="965981" y="0"/>
                </a:lnTo>
                <a:lnTo>
                  <a:pt x="965981" y="965982"/>
                </a:lnTo>
                <a:lnTo>
                  <a:pt x="0" y="96598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4" name="TextBox 44"/>
          <p:cNvSpPr txBox="1"/>
          <p:nvPr/>
        </p:nvSpPr>
        <p:spPr>
          <a:xfrm>
            <a:off x="11384093" y="8286316"/>
            <a:ext cx="583560" cy="513744"/>
          </a:xfrm>
          <a:prstGeom prst="rect">
            <a:avLst/>
          </a:prstGeom>
        </p:spPr>
        <p:txBody>
          <a:bodyPr lIns="0" tIns="0" rIns="0" bIns="0" rtlCol="0" anchor="t">
            <a:spAutoFit/>
          </a:bodyPr>
          <a:lstStyle/>
          <a:p>
            <a:pPr marL="0" lvl="0" indent="0" algn="ctr">
              <a:lnSpc>
                <a:spcPts val="4235"/>
              </a:lnSpc>
              <a:spcBef>
                <a:spcPct val="0"/>
              </a:spcBef>
            </a:pPr>
            <a:r>
              <a:rPr lang="en-US" sz="3025">
                <a:solidFill>
                  <a:srgbClr val="FDFDFD"/>
                </a:solidFill>
                <a:latin typeface="Montserrat"/>
                <a:ea typeface="Montserrat"/>
                <a:cs typeface="Montserrat"/>
                <a:sym typeface="Montserrat"/>
              </a:rPr>
              <a:t>10</a:t>
            </a:r>
            <a:endParaRPr lang="en-US" sz="3025">
              <a:solidFill>
                <a:srgbClr val="FDFDFD"/>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21" b="-1921"/>
            </a:stretch>
          </a:blipFill>
        </p:spPr>
      </p:sp>
      <p:sp>
        <p:nvSpPr>
          <p:cNvPr id="3" name="AutoShape 3"/>
          <p:cNvSpPr/>
          <p:nvPr/>
        </p:nvSpPr>
        <p:spPr>
          <a:xfrm>
            <a:off x="857881" y="9181843"/>
            <a:ext cx="16230600" cy="0"/>
          </a:xfrm>
          <a:prstGeom prst="line">
            <a:avLst/>
          </a:prstGeom>
          <a:ln w="38100" cap="flat">
            <a:solidFill>
              <a:srgbClr val="FFFFFF"/>
            </a:solidFill>
            <a:prstDash val="solid"/>
            <a:headEnd type="none" w="sm" len="sm"/>
            <a:tailEnd type="none" w="sm" len="sm"/>
          </a:ln>
        </p:spPr>
      </p:sp>
      <p:sp>
        <p:nvSpPr>
          <p:cNvPr id="4" name="Freeform 4"/>
          <p:cNvSpPr/>
          <p:nvPr/>
        </p:nvSpPr>
        <p:spPr>
          <a:xfrm>
            <a:off x="3048000" y="1617980"/>
            <a:ext cx="11746865" cy="6760845"/>
          </a:xfrm>
          <a:custGeom>
            <a:avLst/>
            <a:gdLst/>
            <a:ahLst/>
            <a:cxnLst/>
            <a:rect l="l" t="t" r="r" b="b"/>
            <a:pathLst>
              <a:path w="11301259" h="6342832">
                <a:moveTo>
                  <a:pt x="0" y="0"/>
                </a:moveTo>
                <a:lnTo>
                  <a:pt x="11301259" y="0"/>
                </a:lnTo>
                <a:lnTo>
                  <a:pt x="11301259" y="6342832"/>
                </a:lnTo>
                <a:lnTo>
                  <a:pt x="0" y="6342832"/>
                </a:lnTo>
                <a:lnTo>
                  <a:pt x="0" y="0"/>
                </a:lnTo>
                <a:close/>
              </a:path>
            </a:pathLst>
          </a:custGeom>
          <a:blipFill>
            <a:blip r:embed="rId2"/>
            <a:stretch>
              <a:fillRect/>
            </a:stretch>
          </a:blipFill>
        </p:spPr>
      </p:sp>
      <p:sp>
        <p:nvSpPr>
          <p:cNvPr id="5" name="TextBox 5"/>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6" name="TextBox 6"/>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7" name="TextBox 7"/>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FFFFFF"/>
                </a:solidFill>
                <a:latin typeface="Agrandir" panose="00000500000000000000"/>
                <a:ea typeface="Agrandir" panose="00000500000000000000"/>
                <a:cs typeface="Agrandir" panose="00000500000000000000"/>
                <a:sym typeface="Agrandir" panose="00000500000000000000"/>
              </a:rPr>
              <a:t>Page 10</a:t>
            </a:r>
            <a:endParaRPr lang="en-US" sz="2100">
              <a:solidFill>
                <a:srgbClr val="FFFFFF"/>
              </a:solidFill>
              <a:latin typeface="Agrandir" panose="00000500000000000000"/>
              <a:ea typeface="Agrandir" panose="00000500000000000000"/>
              <a:cs typeface="Agrandir" panose="00000500000000000000"/>
              <a:sym typeface="Agrandir" panose="00000500000000000000"/>
            </a:endParaRPr>
          </a:p>
        </p:txBody>
      </p:sp>
      <p:sp>
        <p:nvSpPr>
          <p:cNvPr id="8" name="TextBox 8"/>
          <p:cNvSpPr txBox="1"/>
          <p:nvPr/>
        </p:nvSpPr>
        <p:spPr>
          <a:xfrm>
            <a:off x="526242" y="519113"/>
            <a:ext cx="15585840" cy="1009650"/>
          </a:xfrm>
          <a:prstGeom prst="rect">
            <a:avLst/>
          </a:prstGeom>
        </p:spPr>
        <p:txBody>
          <a:bodyPr lIns="0" tIns="0" rIns="0" bIns="0" rtlCol="0" anchor="t">
            <a:spAutoFit/>
          </a:bodyPr>
          <a:lstStyle/>
          <a:p>
            <a:pPr algn="l">
              <a:lnSpc>
                <a:spcPts val="7920"/>
              </a:lnSpc>
            </a:pPr>
            <a:r>
              <a:rPr lang="en-US" sz="6600" b="1">
                <a:solidFill>
                  <a:srgbClr val="F8F8F8"/>
                </a:solidFill>
                <a:latin typeface="Montserrat Bold" panose="00000800000000000000"/>
                <a:ea typeface="Montserrat Bold" panose="00000800000000000000"/>
                <a:cs typeface="Montserrat Bold" panose="00000800000000000000"/>
                <a:sym typeface="Montserrat Bold" panose="00000800000000000000"/>
              </a:rPr>
              <a:t>Benefit</a:t>
            </a:r>
            <a:endParaRPr lang="en-US" sz="6600" b="1">
              <a:solidFill>
                <a:srgbClr val="F8F8F8"/>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3322552" y="8279732"/>
            <a:ext cx="11301259" cy="514349"/>
          </a:xfrm>
          <a:prstGeom prst="rect">
            <a:avLst/>
          </a:prstGeom>
        </p:spPr>
        <p:txBody>
          <a:bodyPr lIns="0" tIns="0" rIns="0" bIns="0" rtlCol="0" anchor="t">
            <a:spAutoFit/>
          </a:bodyPr>
          <a:lstStyle/>
          <a:p>
            <a:pPr algn="ct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Evaluating technologies in AI tasks</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193396" y="5635955"/>
            <a:ext cx="5796434" cy="3229323"/>
          </a:xfrm>
          <a:custGeom>
            <a:avLst/>
            <a:gdLst/>
            <a:ahLst/>
            <a:cxnLst/>
            <a:rect l="l" t="t" r="r" b="b"/>
            <a:pathLst>
              <a:path w="5796434" h="3229323">
                <a:moveTo>
                  <a:pt x="0" y="0"/>
                </a:moveTo>
                <a:lnTo>
                  <a:pt x="5796434" y="0"/>
                </a:lnTo>
                <a:lnTo>
                  <a:pt x="5796434" y="3229323"/>
                </a:lnTo>
                <a:lnTo>
                  <a:pt x="0" y="3229323"/>
                </a:lnTo>
                <a:lnTo>
                  <a:pt x="0" y="0"/>
                </a:lnTo>
                <a:close/>
              </a:path>
            </a:pathLst>
          </a:custGeom>
          <a:blipFill>
            <a:blip r:embed="rId2"/>
            <a:stretch>
              <a:fillRect l="-473" t="-6227" r="-473" b="-31437"/>
            </a:stretch>
          </a:blipFill>
          <a:ln w="38100" cap="sq">
            <a:solidFill>
              <a:srgbClr val="000000"/>
            </a:solidFill>
            <a:prstDash val="solid"/>
            <a:miter/>
          </a:ln>
        </p:spPr>
      </p:sp>
      <p:sp>
        <p:nvSpPr>
          <p:cNvPr id="4" name="AutoShape 4"/>
          <p:cNvSpPr/>
          <p:nvPr/>
        </p:nvSpPr>
        <p:spPr>
          <a:xfrm>
            <a:off x="857881" y="9181843"/>
            <a:ext cx="16230600" cy="0"/>
          </a:xfrm>
          <a:prstGeom prst="line">
            <a:avLst/>
          </a:prstGeom>
          <a:ln w="38100" cap="flat">
            <a:solidFill>
              <a:srgbClr val="145DA0"/>
            </a:solidFill>
            <a:prstDash val="solid"/>
            <a:headEnd type="none" w="sm" len="sm"/>
            <a:tailEnd type="none" w="sm" len="sm"/>
          </a:ln>
        </p:spPr>
      </p:sp>
      <p:grpSp>
        <p:nvGrpSpPr>
          <p:cNvPr id="5" name="Group 5"/>
          <p:cNvGrpSpPr/>
          <p:nvPr/>
        </p:nvGrpSpPr>
        <p:grpSpPr>
          <a:xfrm rot="0">
            <a:off x="193396" y="1750512"/>
            <a:ext cx="5796434" cy="2479210"/>
            <a:chOff x="0" y="0"/>
            <a:chExt cx="1526633" cy="652961"/>
          </a:xfrm>
        </p:grpSpPr>
        <p:sp>
          <p:nvSpPr>
            <p:cNvPr id="6" name="Freeform 6"/>
            <p:cNvSpPr/>
            <p:nvPr/>
          </p:nvSpPr>
          <p:spPr>
            <a:xfrm>
              <a:off x="0" y="0"/>
              <a:ext cx="1526633" cy="652961"/>
            </a:xfrm>
            <a:custGeom>
              <a:avLst/>
              <a:gdLst/>
              <a:ahLst/>
              <a:cxnLst/>
              <a:rect l="l" t="t" r="r" b="b"/>
              <a:pathLst>
                <a:path w="1526633" h="652961">
                  <a:moveTo>
                    <a:pt x="0" y="0"/>
                  </a:moveTo>
                  <a:lnTo>
                    <a:pt x="1526633" y="0"/>
                  </a:lnTo>
                  <a:lnTo>
                    <a:pt x="1526633" y="652961"/>
                  </a:lnTo>
                  <a:lnTo>
                    <a:pt x="0" y="652961"/>
                  </a:lnTo>
                  <a:close/>
                </a:path>
              </a:pathLst>
            </a:custGeom>
            <a:solidFill>
              <a:srgbClr val="F8F8F8"/>
            </a:solidFill>
            <a:ln w="38100" cap="sq">
              <a:solidFill>
                <a:srgbClr val="000000"/>
              </a:solidFill>
              <a:prstDash val="solid"/>
              <a:miter/>
            </a:ln>
          </p:spPr>
        </p:sp>
        <p:sp>
          <p:nvSpPr>
            <p:cNvPr id="7" name="TextBox 7"/>
            <p:cNvSpPr txBox="1"/>
            <p:nvPr/>
          </p:nvSpPr>
          <p:spPr>
            <a:xfrm>
              <a:off x="0" y="-104775"/>
              <a:ext cx="1526633" cy="757736"/>
            </a:xfrm>
            <a:prstGeom prst="rect">
              <a:avLst/>
            </a:prstGeom>
          </p:spPr>
          <p:txBody>
            <a:bodyPr lIns="50800" tIns="50800" rIns="50800" bIns="50800" rtlCol="0" anchor="ctr"/>
            <a:lstStyle/>
            <a:p>
              <a:pPr algn="ctr">
                <a:lnSpc>
                  <a:spcPts val="2940"/>
                </a:lnSpc>
              </a:pPr>
            </a:p>
          </p:txBody>
        </p:sp>
      </p:grpSp>
      <p:grpSp>
        <p:nvGrpSpPr>
          <p:cNvPr id="8" name="Group 8"/>
          <p:cNvGrpSpPr/>
          <p:nvPr/>
        </p:nvGrpSpPr>
        <p:grpSpPr>
          <a:xfrm rot="0">
            <a:off x="6189800" y="1750512"/>
            <a:ext cx="5796434" cy="1468265"/>
            <a:chOff x="0" y="0"/>
            <a:chExt cx="1526633" cy="386704"/>
          </a:xfrm>
        </p:grpSpPr>
        <p:sp>
          <p:nvSpPr>
            <p:cNvPr id="9" name="Freeform 9"/>
            <p:cNvSpPr/>
            <p:nvPr/>
          </p:nvSpPr>
          <p:spPr>
            <a:xfrm>
              <a:off x="0" y="0"/>
              <a:ext cx="1526633" cy="386704"/>
            </a:xfrm>
            <a:custGeom>
              <a:avLst/>
              <a:gdLst/>
              <a:ahLst/>
              <a:cxnLst/>
              <a:rect l="l" t="t" r="r" b="b"/>
              <a:pathLst>
                <a:path w="1526633" h="386704">
                  <a:moveTo>
                    <a:pt x="0" y="0"/>
                  </a:moveTo>
                  <a:lnTo>
                    <a:pt x="1526633" y="0"/>
                  </a:lnTo>
                  <a:lnTo>
                    <a:pt x="1526633" y="386704"/>
                  </a:lnTo>
                  <a:lnTo>
                    <a:pt x="0" y="386704"/>
                  </a:lnTo>
                  <a:close/>
                </a:path>
              </a:pathLst>
            </a:custGeom>
            <a:solidFill>
              <a:srgbClr val="F8F8F8"/>
            </a:solidFill>
            <a:ln w="38100" cap="sq">
              <a:solidFill>
                <a:srgbClr val="000000"/>
              </a:solidFill>
              <a:prstDash val="solid"/>
              <a:miter/>
            </a:ln>
          </p:spPr>
        </p:sp>
        <p:sp>
          <p:nvSpPr>
            <p:cNvPr id="10" name="TextBox 10"/>
            <p:cNvSpPr txBox="1"/>
            <p:nvPr/>
          </p:nvSpPr>
          <p:spPr>
            <a:xfrm>
              <a:off x="0" y="-104775"/>
              <a:ext cx="1526633" cy="491479"/>
            </a:xfrm>
            <a:prstGeom prst="rect">
              <a:avLst/>
            </a:prstGeom>
          </p:spPr>
          <p:txBody>
            <a:bodyPr lIns="50800" tIns="50800" rIns="50800" bIns="50800" rtlCol="0" anchor="ctr"/>
            <a:lstStyle/>
            <a:p>
              <a:pPr algn="ctr">
                <a:lnSpc>
                  <a:spcPts val="2940"/>
                </a:lnSpc>
              </a:pPr>
            </a:p>
          </p:txBody>
        </p:sp>
      </p:grpSp>
      <p:grpSp>
        <p:nvGrpSpPr>
          <p:cNvPr id="11" name="Group 11"/>
          <p:cNvGrpSpPr/>
          <p:nvPr/>
        </p:nvGrpSpPr>
        <p:grpSpPr>
          <a:xfrm rot="0">
            <a:off x="6189800" y="3380016"/>
            <a:ext cx="5796434" cy="4015800"/>
            <a:chOff x="0" y="0"/>
            <a:chExt cx="1526633" cy="1057659"/>
          </a:xfrm>
        </p:grpSpPr>
        <p:sp>
          <p:nvSpPr>
            <p:cNvPr id="12" name="Freeform 12"/>
            <p:cNvSpPr/>
            <p:nvPr/>
          </p:nvSpPr>
          <p:spPr>
            <a:xfrm>
              <a:off x="0" y="0"/>
              <a:ext cx="1526633" cy="1057659"/>
            </a:xfrm>
            <a:custGeom>
              <a:avLst/>
              <a:gdLst/>
              <a:ahLst/>
              <a:cxnLst/>
              <a:rect l="l" t="t" r="r" b="b"/>
              <a:pathLst>
                <a:path w="1526633" h="1057659">
                  <a:moveTo>
                    <a:pt x="0" y="0"/>
                  </a:moveTo>
                  <a:lnTo>
                    <a:pt x="1526633" y="0"/>
                  </a:lnTo>
                  <a:lnTo>
                    <a:pt x="1526633" y="1057659"/>
                  </a:lnTo>
                  <a:lnTo>
                    <a:pt x="0" y="1057659"/>
                  </a:lnTo>
                  <a:close/>
                </a:path>
              </a:pathLst>
            </a:custGeom>
            <a:solidFill>
              <a:srgbClr val="F8F8F8"/>
            </a:solidFill>
            <a:ln w="38100" cap="sq">
              <a:solidFill>
                <a:srgbClr val="000000"/>
              </a:solidFill>
              <a:prstDash val="solid"/>
              <a:miter/>
            </a:ln>
          </p:spPr>
        </p:sp>
        <p:sp>
          <p:nvSpPr>
            <p:cNvPr id="13" name="TextBox 13"/>
            <p:cNvSpPr txBox="1"/>
            <p:nvPr/>
          </p:nvSpPr>
          <p:spPr>
            <a:xfrm>
              <a:off x="0" y="-104775"/>
              <a:ext cx="1526633" cy="1162434"/>
            </a:xfrm>
            <a:prstGeom prst="rect">
              <a:avLst/>
            </a:prstGeom>
          </p:spPr>
          <p:txBody>
            <a:bodyPr lIns="50800" tIns="50800" rIns="50800" bIns="50800" rtlCol="0" anchor="ctr"/>
            <a:lstStyle/>
            <a:p>
              <a:pPr algn="ctr">
                <a:lnSpc>
                  <a:spcPts val="2940"/>
                </a:lnSpc>
              </a:pPr>
            </a:p>
          </p:txBody>
        </p:sp>
      </p:grpSp>
      <p:grpSp>
        <p:nvGrpSpPr>
          <p:cNvPr id="14" name="Group 14"/>
          <p:cNvGrpSpPr/>
          <p:nvPr/>
        </p:nvGrpSpPr>
        <p:grpSpPr>
          <a:xfrm rot="0">
            <a:off x="6189800" y="7548216"/>
            <a:ext cx="5796434" cy="1317062"/>
            <a:chOff x="0" y="0"/>
            <a:chExt cx="1526633" cy="346881"/>
          </a:xfrm>
        </p:grpSpPr>
        <p:sp>
          <p:nvSpPr>
            <p:cNvPr id="15" name="Freeform 15"/>
            <p:cNvSpPr/>
            <p:nvPr/>
          </p:nvSpPr>
          <p:spPr>
            <a:xfrm>
              <a:off x="0" y="0"/>
              <a:ext cx="1526633" cy="346881"/>
            </a:xfrm>
            <a:custGeom>
              <a:avLst/>
              <a:gdLst/>
              <a:ahLst/>
              <a:cxnLst/>
              <a:rect l="l" t="t" r="r" b="b"/>
              <a:pathLst>
                <a:path w="1526633" h="346881">
                  <a:moveTo>
                    <a:pt x="0" y="0"/>
                  </a:moveTo>
                  <a:lnTo>
                    <a:pt x="1526633" y="0"/>
                  </a:lnTo>
                  <a:lnTo>
                    <a:pt x="1526633" y="346881"/>
                  </a:lnTo>
                  <a:lnTo>
                    <a:pt x="0" y="346881"/>
                  </a:lnTo>
                  <a:close/>
                </a:path>
              </a:pathLst>
            </a:custGeom>
            <a:solidFill>
              <a:srgbClr val="F8F8F8"/>
            </a:solidFill>
            <a:ln w="38100" cap="sq">
              <a:solidFill>
                <a:srgbClr val="000000"/>
              </a:solidFill>
              <a:prstDash val="solid"/>
              <a:miter/>
            </a:ln>
          </p:spPr>
        </p:sp>
        <p:sp>
          <p:nvSpPr>
            <p:cNvPr id="16" name="TextBox 16"/>
            <p:cNvSpPr txBox="1"/>
            <p:nvPr/>
          </p:nvSpPr>
          <p:spPr>
            <a:xfrm>
              <a:off x="0" y="-104775"/>
              <a:ext cx="1526633" cy="451656"/>
            </a:xfrm>
            <a:prstGeom prst="rect">
              <a:avLst/>
            </a:prstGeom>
          </p:spPr>
          <p:txBody>
            <a:bodyPr lIns="50800" tIns="50800" rIns="50800" bIns="50800" rtlCol="0" anchor="ctr"/>
            <a:lstStyle/>
            <a:p>
              <a:pPr algn="ctr">
                <a:lnSpc>
                  <a:spcPts val="2940"/>
                </a:lnSpc>
              </a:pPr>
            </a:p>
          </p:txBody>
        </p:sp>
      </p:grpSp>
      <p:grpSp>
        <p:nvGrpSpPr>
          <p:cNvPr id="17" name="Group 17"/>
          <p:cNvGrpSpPr/>
          <p:nvPr/>
        </p:nvGrpSpPr>
        <p:grpSpPr>
          <a:xfrm rot="0">
            <a:off x="12262886" y="1766004"/>
            <a:ext cx="5490080" cy="7099274"/>
            <a:chOff x="0" y="0"/>
            <a:chExt cx="1445947" cy="1869768"/>
          </a:xfrm>
        </p:grpSpPr>
        <p:sp>
          <p:nvSpPr>
            <p:cNvPr id="18" name="Freeform 18"/>
            <p:cNvSpPr/>
            <p:nvPr/>
          </p:nvSpPr>
          <p:spPr>
            <a:xfrm>
              <a:off x="0" y="0"/>
              <a:ext cx="1445947" cy="1869768"/>
            </a:xfrm>
            <a:custGeom>
              <a:avLst/>
              <a:gdLst/>
              <a:ahLst/>
              <a:cxnLst/>
              <a:rect l="l" t="t" r="r" b="b"/>
              <a:pathLst>
                <a:path w="1445947" h="1869768">
                  <a:moveTo>
                    <a:pt x="0" y="0"/>
                  </a:moveTo>
                  <a:lnTo>
                    <a:pt x="1445947" y="0"/>
                  </a:lnTo>
                  <a:lnTo>
                    <a:pt x="1445947" y="1869768"/>
                  </a:lnTo>
                  <a:lnTo>
                    <a:pt x="0" y="1869768"/>
                  </a:lnTo>
                  <a:close/>
                </a:path>
              </a:pathLst>
            </a:custGeom>
            <a:solidFill>
              <a:srgbClr val="F8F8F8"/>
            </a:solidFill>
            <a:ln w="38100" cap="sq">
              <a:solidFill>
                <a:srgbClr val="000000"/>
              </a:solidFill>
              <a:prstDash val="solid"/>
              <a:miter/>
            </a:ln>
          </p:spPr>
        </p:sp>
        <p:sp>
          <p:nvSpPr>
            <p:cNvPr id="19" name="TextBox 19"/>
            <p:cNvSpPr txBox="1"/>
            <p:nvPr/>
          </p:nvSpPr>
          <p:spPr>
            <a:xfrm>
              <a:off x="0" y="-104775"/>
              <a:ext cx="1445947" cy="1974543"/>
            </a:xfrm>
            <a:prstGeom prst="rect">
              <a:avLst/>
            </a:prstGeom>
          </p:spPr>
          <p:txBody>
            <a:bodyPr lIns="50800" tIns="50800" rIns="50800" bIns="50800" rtlCol="0" anchor="ctr"/>
            <a:lstStyle/>
            <a:p>
              <a:pPr algn="ctr">
                <a:lnSpc>
                  <a:spcPts val="2940"/>
                </a:lnSpc>
              </a:pPr>
            </a:p>
          </p:txBody>
        </p:sp>
      </p:grpSp>
      <p:sp>
        <p:nvSpPr>
          <p:cNvPr id="20" name="Freeform 20"/>
          <p:cNvSpPr/>
          <p:nvPr/>
        </p:nvSpPr>
        <p:spPr>
          <a:xfrm>
            <a:off x="193396" y="4358678"/>
            <a:ext cx="1734449" cy="1167862"/>
          </a:xfrm>
          <a:custGeom>
            <a:avLst/>
            <a:gdLst/>
            <a:ahLst/>
            <a:cxnLst/>
            <a:rect l="l" t="t" r="r" b="b"/>
            <a:pathLst>
              <a:path w="1734449" h="1167862">
                <a:moveTo>
                  <a:pt x="0" y="0"/>
                </a:moveTo>
                <a:lnTo>
                  <a:pt x="1734449" y="0"/>
                </a:lnTo>
                <a:lnTo>
                  <a:pt x="1734449" y="1167863"/>
                </a:lnTo>
                <a:lnTo>
                  <a:pt x="0" y="1167863"/>
                </a:lnTo>
                <a:lnTo>
                  <a:pt x="0" y="0"/>
                </a:lnTo>
                <a:close/>
              </a:path>
            </a:pathLst>
          </a:custGeom>
          <a:blipFill>
            <a:blip r:embed="rId3"/>
            <a:stretch>
              <a:fillRect/>
            </a:stretch>
          </a:blipFill>
          <a:ln w="38100" cap="sq">
            <a:solidFill>
              <a:srgbClr val="000000"/>
            </a:solidFill>
            <a:prstDash val="solid"/>
            <a:miter/>
          </a:ln>
        </p:spPr>
      </p:sp>
      <p:sp>
        <p:nvSpPr>
          <p:cNvPr id="21" name="TextBox 21"/>
          <p:cNvSpPr txBox="1"/>
          <p:nvPr/>
        </p:nvSpPr>
        <p:spPr>
          <a:xfrm>
            <a:off x="442677" y="1862495"/>
            <a:ext cx="5308972" cy="2386769"/>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Water’s quality smart management system</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just">
              <a:lnSpc>
                <a:spcPts val="2440"/>
              </a:lnSpc>
            </a:pPr>
            <a:r>
              <a:rPr lang="en-US" sz="1770">
                <a:solidFill>
                  <a:srgbClr val="000000"/>
                </a:solidFill>
                <a:latin typeface="Montserrat"/>
                <a:ea typeface="Montserrat"/>
                <a:cs typeface="Montserrat"/>
                <a:sym typeface="Montserrat"/>
              </a:rPr>
              <a:t>A Water’s Quality Smart Management System is an integrated solution that leverages advanced sensors, IoT connectivity, and artificial intelligence to continuously monitor, analyze, and manage the quality of water in real-time</a:t>
            </a:r>
            <a:endParaRPr lang="en-US" sz="1770">
              <a:solidFill>
                <a:srgbClr val="000000"/>
              </a:solidFill>
              <a:latin typeface="Montserrat"/>
              <a:ea typeface="Montserrat"/>
              <a:cs typeface="Montserrat"/>
              <a:sym typeface="Montserrat"/>
            </a:endParaRPr>
          </a:p>
          <a:p>
            <a:pPr algn="just">
              <a:lnSpc>
                <a:spcPts val="2385"/>
              </a:lnSpc>
            </a:pPr>
          </a:p>
        </p:txBody>
      </p:sp>
      <p:sp>
        <p:nvSpPr>
          <p:cNvPr id="22" name="TextBox 22"/>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23" name="TextBox 23"/>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24" name="TextBox 24"/>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11</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p:txBody>
      </p:sp>
      <p:sp>
        <p:nvSpPr>
          <p:cNvPr id="25" name="TextBox 25"/>
          <p:cNvSpPr txBox="1"/>
          <p:nvPr/>
        </p:nvSpPr>
        <p:spPr>
          <a:xfrm>
            <a:off x="6346688" y="1867890"/>
            <a:ext cx="5482657" cy="15121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challenges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Optimizing Energy Consumption for Edge AI</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Reliable &amp; robust for outdoor use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Optimizing AI Models for the Edge (FPGA)</a:t>
            </a:r>
            <a:endParaRPr lang="en-US" sz="1770">
              <a:solidFill>
                <a:srgbClr val="000000"/>
              </a:solidFill>
              <a:latin typeface="Montserrat"/>
              <a:ea typeface="Montserrat"/>
              <a:cs typeface="Montserrat"/>
              <a:sym typeface="Montserrat"/>
            </a:endParaRPr>
          </a:p>
          <a:p>
            <a:pPr algn="l">
              <a:lnSpc>
                <a:spcPts val="2440"/>
              </a:lnSpc>
            </a:pPr>
          </a:p>
        </p:txBody>
      </p:sp>
      <p:sp>
        <p:nvSpPr>
          <p:cNvPr id="26" name="TextBox 26"/>
          <p:cNvSpPr txBox="1"/>
          <p:nvPr/>
        </p:nvSpPr>
        <p:spPr>
          <a:xfrm>
            <a:off x="6346688" y="3445290"/>
            <a:ext cx="5482657" cy="39505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Solutions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Multi-sensor hardware integration on FPGA</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Optimizing AI models for the Edge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Manage and transmit data with IoT transmission standards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Manage, control, update remotely with OTA supported firmware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Optimize energy and durability</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Application</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Monitor water meter readings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Water quality management in industry</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Pond and aquaculture monitoring</a:t>
            </a:r>
            <a:endParaRPr lang="en-US" sz="1770">
              <a:solidFill>
                <a:srgbClr val="000000"/>
              </a:solidFill>
              <a:latin typeface="Montserrat"/>
              <a:ea typeface="Montserrat"/>
              <a:cs typeface="Montserrat"/>
              <a:sym typeface="Montserrat"/>
            </a:endParaRPr>
          </a:p>
          <a:p>
            <a:pPr algn="l">
              <a:lnSpc>
                <a:spcPts val="2440"/>
              </a:lnSpc>
            </a:pPr>
          </a:p>
        </p:txBody>
      </p:sp>
      <p:sp>
        <p:nvSpPr>
          <p:cNvPr id="27" name="TextBox 27"/>
          <p:cNvSpPr txBox="1"/>
          <p:nvPr/>
        </p:nvSpPr>
        <p:spPr>
          <a:xfrm>
            <a:off x="6346688" y="7587717"/>
            <a:ext cx="5482657" cy="12073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Result</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Monitor water usage and water quality</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Save energy, reduce latency</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Real-time operations</a:t>
            </a:r>
            <a:endParaRPr lang="en-US" sz="1770">
              <a:solidFill>
                <a:srgbClr val="000000"/>
              </a:solidFill>
              <a:latin typeface="Montserrat"/>
              <a:ea typeface="Montserrat"/>
              <a:cs typeface="Montserrat"/>
              <a:sym typeface="Montserrat"/>
            </a:endParaRPr>
          </a:p>
        </p:txBody>
      </p:sp>
      <p:sp>
        <p:nvSpPr>
          <p:cNvPr id="28" name="TextBox 28"/>
          <p:cNvSpPr txBox="1"/>
          <p:nvPr/>
        </p:nvSpPr>
        <p:spPr>
          <a:xfrm>
            <a:off x="12464921" y="2008447"/>
            <a:ext cx="4950569" cy="6442647"/>
          </a:xfrm>
          <a:prstGeom prst="rect">
            <a:avLst/>
          </a:prstGeom>
        </p:spPr>
        <p:txBody>
          <a:bodyPr lIns="0" tIns="0" rIns="0" bIns="0" rtlCol="0" anchor="t">
            <a:spAutoFit/>
          </a:bodyPr>
          <a:lstStyle/>
          <a:p>
            <a:pPr algn="l">
              <a:lnSpc>
                <a:spcPts val="2855"/>
              </a:lnSpc>
            </a:pPr>
            <a:r>
              <a:rPr lang="en-US" sz="2070" b="1">
                <a:solidFill>
                  <a:srgbClr val="000000"/>
                </a:solidFill>
                <a:latin typeface="Montserrat Bold" panose="00000800000000000000"/>
                <a:ea typeface="Montserrat Bold" panose="00000800000000000000"/>
                <a:cs typeface="Montserrat Bold" panose="00000800000000000000"/>
                <a:sym typeface="Montserrat Bold" panose="00000800000000000000"/>
              </a:rPr>
              <a:t>Technology Transfer</a:t>
            </a:r>
            <a:endParaRPr lang="en-US" sz="20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Scope</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Technical Documents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Firmware, Sotfware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Hardware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Design process</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Transitional stages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1: Transfer Planning</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2: Survey, Deployment, Installation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3: Acceptance and Evaluation</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Post-transfer support</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Software updates, bug fixes, regular upgrades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Performance evaluation, system optimization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Expansion, integration, improvement consulting</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Provide support team, online knowledge base, regular maintenance packages</a:t>
            </a:r>
            <a:endParaRPr lang="en-US" sz="1770">
              <a:solidFill>
                <a:srgbClr val="000000"/>
              </a:solidFill>
              <a:latin typeface="Montserrat"/>
              <a:ea typeface="Montserrat"/>
              <a:cs typeface="Montserrat"/>
              <a:sym typeface="Montserrat"/>
            </a:endParaRPr>
          </a:p>
        </p:txBody>
      </p:sp>
      <p:sp>
        <p:nvSpPr>
          <p:cNvPr id="29" name="TextBox 29"/>
          <p:cNvSpPr txBox="1"/>
          <p:nvPr/>
        </p:nvSpPr>
        <p:spPr>
          <a:xfrm>
            <a:off x="193396" y="940887"/>
            <a:ext cx="12872854" cy="590550"/>
          </a:xfrm>
          <a:prstGeom prst="rect">
            <a:avLst/>
          </a:prstGeom>
        </p:spPr>
        <p:txBody>
          <a:bodyPr lIns="0" tIns="0" rIns="0" bIns="0" rtlCol="0" anchor="t">
            <a:spAutoFit/>
          </a:bodyPr>
          <a:lstStyle/>
          <a:p>
            <a:pPr algn="l">
              <a:lnSpc>
                <a:spcPts val="4800"/>
              </a:lnSpc>
            </a:pPr>
            <a:r>
              <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rPr>
              <a:t>DPU Smart Water Box </a:t>
            </a:r>
            <a:endPar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0" name="TextBox 30"/>
          <p:cNvSpPr txBox="1"/>
          <p:nvPr/>
        </p:nvSpPr>
        <p:spPr>
          <a:xfrm>
            <a:off x="2090757" y="4373089"/>
            <a:ext cx="3822817" cy="902526"/>
          </a:xfrm>
          <a:prstGeom prst="rect">
            <a:avLst/>
          </a:prstGeom>
        </p:spPr>
        <p:txBody>
          <a:bodyPr lIns="0" tIns="0" rIns="0" bIns="0" rtlCol="0" anchor="t">
            <a:spAutoFit/>
          </a:bodyPr>
          <a:lstStyle/>
          <a:p>
            <a:pPr algn="l">
              <a:lnSpc>
                <a:spcPts val="2440"/>
              </a:lnSpc>
            </a:pPr>
            <a:r>
              <a:rPr lang="en-US" sz="1770" b="1">
                <a:solidFill>
                  <a:srgbClr val="ED3237"/>
                </a:solidFill>
                <a:latin typeface="Montserrat Bold" panose="00000800000000000000"/>
                <a:ea typeface="Montserrat Bold" panose="00000800000000000000"/>
                <a:cs typeface="Montserrat Bold" panose="00000800000000000000"/>
                <a:sym typeface="Montserrat Bold" panose="00000800000000000000"/>
              </a:rPr>
              <a:t>THIEN AN</a:t>
            </a: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 TECHNOLOGY INVESTMENT CORPORATION</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440"/>
              </a:lnSpc>
            </a:pPr>
            <a:r>
              <a:rPr lang="en-US" sz="1770">
                <a:solidFill>
                  <a:srgbClr val="000000"/>
                </a:solidFill>
                <a:latin typeface="Montserrat"/>
                <a:ea typeface="Montserrat"/>
                <a:cs typeface="Montserrat"/>
                <a:sym typeface="Montserrat"/>
              </a:rPr>
              <a:t>Website: www.tacorp.vn</a:t>
            </a:r>
            <a:endParaRPr lang="en-US" sz="1770">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water_meter_box_dem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0800" y="0"/>
            <a:ext cx="18177510" cy="1020699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AutoShape 3"/>
          <p:cNvSpPr/>
          <p:nvPr/>
        </p:nvSpPr>
        <p:spPr>
          <a:xfrm>
            <a:off x="857881" y="9181843"/>
            <a:ext cx="16230600" cy="0"/>
          </a:xfrm>
          <a:prstGeom prst="line">
            <a:avLst/>
          </a:prstGeom>
          <a:ln w="38100" cap="flat">
            <a:solidFill>
              <a:srgbClr val="145DA0"/>
            </a:solidFill>
            <a:prstDash val="solid"/>
            <a:headEnd type="none" w="sm" len="sm"/>
            <a:tailEnd type="none" w="sm" len="sm"/>
          </a:ln>
        </p:spPr>
      </p:sp>
      <p:grpSp>
        <p:nvGrpSpPr>
          <p:cNvPr id="4" name="Group 4"/>
          <p:cNvGrpSpPr/>
          <p:nvPr/>
        </p:nvGrpSpPr>
        <p:grpSpPr>
          <a:xfrm rot="0">
            <a:off x="193396" y="1750512"/>
            <a:ext cx="5796434" cy="3413151"/>
            <a:chOff x="0" y="0"/>
            <a:chExt cx="1526633" cy="898937"/>
          </a:xfrm>
        </p:grpSpPr>
        <p:sp>
          <p:nvSpPr>
            <p:cNvPr id="5" name="Freeform 5"/>
            <p:cNvSpPr/>
            <p:nvPr/>
          </p:nvSpPr>
          <p:spPr>
            <a:xfrm>
              <a:off x="0" y="0"/>
              <a:ext cx="1526633" cy="898937"/>
            </a:xfrm>
            <a:custGeom>
              <a:avLst/>
              <a:gdLst/>
              <a:ahLst/>
              <a:cxnLst/>
              <a:rect l="l" t="t" r="r" b="b"/>
              <a:pathLst>
                <a:path w="1526633" h="898937">
                  <a:moveTo>
                    <a:pt x="0" y="0"/>
                  </a:moveTo>
                  <a:lnTo>
                    <a:pt x="1526633" y="0"/>
                  </a:lnTo>
                  <a:lnTo>
                    <a:pt x="1526633" y="898937"/>
                  </a:lnTo>
                  <a:lnTo>
                    <a:pt x="0" y="898937"/>
                  </a:lnTo>
                  <a:close/>
                </a:path>
              </a:pathLst>
            </a:custGeom>
            <a:solidFill>
              <a:srgbClr val="F8F8F8"/>
            </a:solidFill>
            <a:ln w="38100" cap="sq">
              <a:solidFill>
                <a:srgbClr val="000000"/>
              </a:solidFill>
              <a:prstDash val="solid"/>
              <a:miter/>
            </a:ln>
          </p:spPr>
        </p:sp>
        <p:sp>
          <p:nvSpPr>
            <p:cNvPr id="6" name="TextBox 6"/>
            <p:cNvSpPr txBox="1"/>
            <p:nvPr/>
          </p:nvSpPr>
          <p:spPr>
            <a:xfrm>
              <a:off x="0" y="-104775"/>
              <a:ext cx="1526633" cy="1003712"/>
            </a:xfrm>
            <a:prstGeom prst="rect">
              <a:avLst/>
            </a:prstGeom>
          </p:spPr>
          <p:txBody>
            <a:bodyPr lIns="50800" tIns="50800" rIns="50800" bIns="50800" rtlCol="0" anchor="ctr"/>
            <a:lstStyle/>
            <a:p>
              <a:pPr algn="ctr">
                <a:lnSpc>
                  <a:spcPts val="2940"/>
                </a:lnSpc>
              </a:pPr>
            </a:p>
          </p:txBody>
        </p:sp>
      </p:grpSp>
      <p:grpSp>
        <p:nvGrpSpPr>
          <p:cNvPr id="7" name="Group 7"/>
          <p:cNvGrpSpPr/>
          <p:nvPr/>
        </p:nvGrpSpPr>
        <p:grpSpPr>
          <a:xfrm rot="0">
            <a:off x="6189800" y="1750512"/>
            <a:ext cx="5796434" cy="1781904"/>
            <a:chOff x="0" y="0"/>
            <a:chExt cx="1526633" cy="469308"/>
          </a:xfrm>
        </p:grpSpPr>
        <p:sp>
          <p:nvSpPr>
            <p:cNvPr id="8" name="Freeform 8"/>
            <p:cNvSpPr/>
            <p:nvPr/>
          </p:nvSpPr>
          <p:spPr>
            <a:xfrm>
              <a:off x="0" y="0"/>
              <a:ext cx="1526633" cy="469308"/>
            </a:xfrm>
            <a:custGeom>
              <a:avLst/>
              <a:gdLst/>
              <a:ahLst/>
              <a:cxnLst/>
              <a:rect l="l" t="t" r="r" b="b"/>
              <a:pathLst>
                <a:path w="1526633" h="469308">
                  <a:moveTo>
                    <a:pt x="0" y="0"/>
                  </a:moveTo>
                  <a:lnTo>
                    <a:pt x="1526633" y="0"/>
                  </a:lnTo>
                  <a:lnTo>
                    <a:pt x="1526633" y="469308"/>
                  </a:lnTo>
                  <a:lnTo>
                    <a:pt x="0" y="469308"/>
                  </a:lnTo>
                  <a:close/>
                </a:path>
              </a:pathLst>
            </a:custGeom>
            <a:solidFill>
              <a:srgbClr val="F8F8F8"/>
            </a:solidFill>
            <a:ln w="38100" cap="sq">
              <a:solidFill>
                <a:srgbClr val="000000"/>
              </a:solidFill>
              <a:prstDash val="solid"/>
              <a:miter/>
            </a:ln>
          </p:spPr>
        </p:sp>
        <p:sp>
          <p:nvSpPr>
            <p:cNvPr id="9" name="TextBox 9"/>
            <p:cNvSpPr txBox="1"/>
            <p:nvPr/>
          </p:nvSpPr>
          <p:spPr>
            <a:xfrm>
              <a:off x="0" y="-104775"/>
              <a:ext cx="1526633" cy="574083"/>
            </a:xfrm>
            <a:prstGeom prst="rect">
              <a:avLst/>
            </a:prstGeom>
          </p:spPr>
          <p:txBody>
            <a:bodyPr lIns="50800" tIns="50800" rIns="50800" bIns="50800" rtlCol="0" anchor="ctr"/>
            <a:lstStyle/>
            <a:p>
              <a:pPr algn="ctr">
                <a:lnSpc>
                  <a:spcPts val="2940"/>
                </a:lnSpc>
              </a:pPr>
            </a:p>
          </p:txBody>
        </p:sp>
      </p:grpSp>
      <p:grpSp>
        <p:nvGrpSpPr>
          <p:cNvPr id="10" name="Group 10"/>
          <p:cNvGrpSpPr/>
          <p:nvPr/>
        </p:nvGrpSpPr>
        <p:grpSpPr>
          <a:xfrm rot="0">
            <a:off x="6189800" y="3627666"/>
            <a:ext cx="5796434" cy="3461885"/>
            <a:chOff x="0" y="0"/>
            <a:chExt cx="1526633" cy="911772"/>
          </a:xfrm>
        </p:grpSpPr>
        <p:sp>
          <p:nvSpPr>
            <p:cNvPr id="11" name="Freeform 11"/>
            <p:cNvSpPr/>
            <p:nvPr/>
          </p:nvSpPr>
          <p:spPr>
            <a:xfrm>
              <a:off x="0" y="0"/>
              <a:ext cx="1526633" cy="911772"/>
            </a:xfrm>
            <a:custGeom>
              <a:avLst/>
              <a:gdLst/>
              <a:ahLst/>
              <a:cxnLst/>
              <a:rect l="l" t="t" r="r" b="b"/>
              <a:pathLst>
                <a:path w="1526633" h="911772">
                  <a:moveTo>
                    <a:pt x="0" y="0"/>
                  </a:moveTo>
                  <a:lnTo>
                    <a:pt x="1526633" y="0"/>
                  </a:lnTo>
                  <a:lnTo>
                    <a:pt x="1526633" y="911772"/>
                  </a:lnTo>
                  <a:lnTo>
                    <a:pt x="0" y="911772"/>
                  </a:lnTo>
                  <a:close/>
                </a:path>
              </a:pathLst>
            </a:custGeom>
            <a:solidFill>
              <a:srgbClr val="F8F8F8"/>
            </a:solidFill>
            <a:ln w="38100" cap="sq">
              <a:solidFill>
                <a:srgbClr val="000000"/>
              </a:solidFill>
              <a:prstDash val="solid"/>
              <a:miter/>
            </a:ln>
          </p:spPr>
        </p:sp>
        <p:sp>
          <p:nvSpPr>
            <p:cNvPr id="12" name="TextBox 12"/>
            <p:cNvSpPr txBox="1"/>
            <p:nvPr/>
          </p:nvSpPr>
          <p:spPr>
            <a:xfrm>
              <a:off x="0" y="-104775"/>
              <a:ext cx="1526633" cy="1016547"/>
            </a:xfrm>
            <a:prstGeom prst="rect">
              <a:avLst/>
            </a:prstGeom>
          </p:spPr>
          <p:txBody>
            <a:bodyPr lIns="50800" tIns="50800" rIns="50800" bIns="50800" rtlCol="0" anchor="ctr"/>
            <a:lstStyle/>
            <a:p>
              <a:pPr algn="ctr">
                <a:lnSpc>
                  <a:spcPts val="2940"/>
                </a:lnSpc>
              </a:pPr>
            </a:p>
          </p:txBody>
        </p:sp>
      </p:grpSp>
      <p:grpSp>
        <p:nvGrpSpPr>
          <p:cNvPr id="13" name="Group 13"/>
          <p:cNvGrpSpPr/>
          <p:nvPr/>
        </p:nvGrpSpPr>
        <p:grpSpPr>
          <a:xfrm rot="0">
            <a:off x="6189800" y="7184801"/>
            <a:ext cx="5796434" cy="1680477"/>
            <a:chOff x="0" y="0"/>
            <a:chExt cx="1526633" cy="442595"/>
          </a:xfrm>
        </p:grpSpPr>
        <p:sp>
          <p:nvSpPr>
            <p:cNvPr id="14" name="Freeform 14"/>
            <p:cNvSpPr/>
            <p:nvPr/>
          </p:nvSpPr>
          <p:spPr>
            <a:xfrm>
              <a:off x="0" y="0"/>
              <a:ext cx="1526633" cy="442595"/>
            </a:xfrm>
            <a:custGeom>
              <a:avLst/>
              <a:gdLst/>
              <a:ahLst/>
              <a:cxnLst/>
              <a:rect l="l" t="t" r="r" b="b"/>
              <a:pathLst>
                <a:path w="1526633" h="442595">
                  <a:moveTo>
                    <a:pt x="0" y="0"/>
                  </a:moveTo>
                  <a:lnTo>
                    <a:pt x="1526633" y="0"/>
                  </a:lnTo>
                  <a:lnTo>
                    <a:pt x="1526633" y="442595"/>
                  </a:lnTo>
                  <a:lnTo>
                    <a:pt x="0" y="442595"/>
                  </a:lnTo>
                  <a:close/>
                </a:path>
              </a:pathLst>
            </a:custGeom>
            <a:solidFill>
              <a:srgbClr val="F8F8F8"/>
            </a:solidFill>
            <a:ln w="38100" cap="sq">
              <a:solidFill>
                <a:srgbClr val="000000"/>
              </a:solidFill>
              <a:prstDash val="solid"/>
              <a:miter/>
            </a:ln>
          </p:spPr>
        </p:sp>
        <p:sp>
          <p:nvSpPr>
            <p:cNvPr id="15" name="TextBox 15"/>
            <p:cNvSpPr txBox="1"/>
            <p:nvPr/>
          </p:nvSpPr>
          <p:spPr>
            <a:xfrm>
              <a:off x="0" y="-104775"/>
              <a:ext cx="1526633" cy="547370"/>
            </a:xfrm>
            <a:prstGeom prst="rect">
              <a:avLst/>
            </a:prstGeom>
          </p:spPr>
          <p:txBody>
            <a:bodyPr lIns="50800" tIns="50800" rIns="50800" bIns="50800" rtlCol="0" anchor="ctr"/>
            <a:lstStyle/>
            <a:p>
              <a:pPr algn="ctr">
                <a:lnSpc>
                  <a:spcPts val="2940"/>
                </a:lnSpc>
              </a:pPr>
            </a:p>
          </p:txBody>
        </p:sp>
      </p:grpSp>
      <p:grpSp>
        <p:nvGrpSpPr>
          <p:cNvPr id="16" name="Group 16"/>
          <p:cNvGrpSpPr/>
          <p:nvPr/>
        </p:nvGrpSpPr>
        <p:grpSpPr>
          <a:xfrm rot="0">
            <a:off x="12287196" y="1750512"/>
            <a:ext cx="5490080" cy="7099274"/>
            <a:chOff x="0" y="0"/>
            <a:chExt cx="1445947" cy="1869768"/>
          </a:xfrm>
        </p:grpSpPr>
        <p:sp>
          <p:nvSpPr>
            <p:cNvPr id="17" name="Freeform 17"/>
            <p:cNvSpPr/>
            <p:nvPr/>
          </p:nvSpPr>
          <p:spPr>
            <a:xfrm>
              <a:off x="0" y="0"/>
              <a:ext cx="1445947" cy="1869768"/>
            </a:xfrm>
            <a:custGeom>
              <a:avLst/>
              <a:gdLst/>
              <a:ahLst/>
              <a:cxnLst/>
              <a:rect l="l" t="t" r="r" b="b"/>
              <a:pathLst>
                <a:path w="1445947" h="1869768">
                  <a:moveTo>
                    <a:pt x="0" y="0"/>
                  </a:moveTo>
                  <a:lnTo>
                    <a:pt x="1445947" y="0"/>
                  </a:lnTo>
                  <a:lnTo>
                    <a:pt x="1445947" y="1869768"/>
                  </a:lnTo>
                  <a:lnTo>
                    <a:pt x="0" y="1869768"/>
                  </a:lnTo>
                  <a:close/>
                </a:path>
              </a:pathLst>
            </a:custGeom>
            <a:solidFill>
              <a:srgbClr val="F8F8F8"/>
            </a:solidFill>
            <a:ln w="38100" cap="sq">
              <a:solidFill>
                <a:srgbClr val="000000"/>
              </a:solidFill>
              <a:prstDash val="solid"/>
              <a:miter/>
            </a:ln>
          </p:spPr>
        </p:sp>
        <p:sp>
          <p:nvSpPr>
            <p:cNvPr id="18" name="TextBox 18"/>
            <p:cNvSpPr txBox="1"/>
            <p:nvPr/>
          </p:nvSpPr>
          <p:spPr>
            <a:xfrm>
              <a:off x="0" y="-104775"/>
              <a:ext cx="1445947" cy="1974543"/>
            </a:xfrm>
            <a:prstGeom prst="rect">
              <a:avLst/>
            </a:prstGeom>
          </p:spPr>
          <p:txBody>
            <a:bodyPr lIns="50800" tIns="50800" rIns="50800" bIns="50800" rtlCol="0" anchor="ctr"/>
            <a:lstStyle/>
            <a:p>
              <a:pPr algn="ctr">
                <a:lnSpc>
                  <a:spcPts val="2940"/>
                </a:lnSpc>
              </a:pPr>
            </a:p>
          </p:txBody>
        </p:sp>
      </p:grpSp>
      <p:sp>
        <p:nvSpPr>
          <p:cNvPr id="19" name="Freeform 19"/>
          <p:cNvSpPr/>
          <p:nvPr/>
        </p:nvSpPr>
        <p:spPr>
          <a:xfrm>
            <a:off x="193396" y="5313824"/>
            <a:ext cx="5796434" cy="3551454"/>
          </a:xfrm>
          <a:custGeom>
            <a:avLst/>
            <a:gdLst/>
            <a:ahLst/>
            <a:cxnLst/>
            <a:rect l="l" t="t" r="r" b="b"/>
            <a:pathLst>
              <a:path w="5796434" h="3551454">
                <a:moveTo>
                  <a:pt x="0" y="0"/>
                </a:moveTo>
                <a:lnTo>
                  <a:pt x="5796434" y="0"/>
                </a:lnTo>
                <a:lnTo>
                  <a:pt x="5796434" y="3551454"/>
                </a:lnTo>
                <a:lnTo>
                  <a:pt x="0" y="3551454"/>
                </a:lnTo>
                <a:lnTo>
                  <a:pt x="0" y="0"/>
                </a:lnTo>
                <a:close/>
              </a:path>
            </a:pathLst>
          </a:custGeom>
          <a:blipFill>
            <a:blip r:embed="rId2"/>
            <a:stretch>
              <a:fillRect t="-11204" b="-11204"/>
            </a:stretch>
          </a:blipFill>
          <a:ln w="38100" cap="sq">
            <a:solidFill>
              <a:srgbClr val="000000"/>
            </a:solidFill>
            <a:prstDash val="solid"/>
            <a:miter/>
          </a:ln>
        </p:spPr>
      </p:sp>
      <p:sp>
        <p:nvSpPr>
          <p:cNvPr id="20" name="TextBox 20"/>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21" name="TextBox 21"/>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22" name="TextBox 22"/>
          <p:cNvSpPr txBox="1"/>
          <p:nvPr/>
        </p:nvSpPr>
        <p:spPr>
          <a:xfrm>
            <a:off x="13178156" y="9246475"/>
            <a:ext cx="3708160" cy="794385"/>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12</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a:p>
            <a:pPr algn="r">
              <a:lnSpc>
                <a:spcPts val="2940"/>
              </a:lnSpc>
            </a:pPr>
          </a:p>
        </p:txBody>
      </p:sp>
      <p:sp>
        <p:nvSpPr>
          <p:cNvPr id="23" name="TextBox 23"/>
          <p:cNvSpPr txBox="1"/>
          <p:nvPr/>
        </p:nvSpPr>
        <p:spPr>
          <a:xfrm>
            <a:off x="442677" y="1862495"/>
            <a:ext cx="5308972" cy="2808605"/>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a:t>
            </a: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raffic smart management system</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just">
              <a:lnSpc>
                <a:spcPts val="2440"/>
              </a:lnSpc>
            </a:pPr>
            <a:r>
              <a:rPr lang="en-US" sz="1770">
                <a:solidFill>
                  <a:srgbClr val="000000"/>
                </a:solidFill>
                <a:latin typeface="Montserrat"/>
                <a:ea typeface="Montserrat"/>
                <a:cs typeface="Montserrat"/>
                <a:sym typeface="Montserrat"/>
              </a:rPr>
              <a:t>Th</a:t>
            </a:r>
            <a:r>
              <a:rPr lang="en-US" sz="1770">
                <a:solidFill>
                  <a:srgbClr val="000000"/>
                </a:solidFill>
                <a:latin typeface="Montserrat"/>
                <a:ea typeface="Montserrat"/>
                <a:cs typeface="Montserrat"/>
                <a:sym typeface="Montserrat"/>
              </a:rPr>
              <a:t>e Traffic Smart Management System is a solution that integrates sensors and Edge AI hardware to monitor, analyze and control urban traffic in real time. The system helps identify Vietnamese vehicle’s license plate in many place like parking lot in hospital, mall or in the crossroads section</a:t>
            </a:r>
            <a:endParaRPr lang="en-US" sz="1770">
              <a:solidFill>
                <a:srgbClr val="000000"/>
              </a:solidFill>
              <a:latin typeface="Montserrat"/>
              <a:ea typeface="Montserrat"/>
              <a:cs typeface="Montserrat"/>
              <a:sym typeface="Montserrat"/>
            </a:endParaRPr>
          </a:p>
          <a:p>
            <a:pPr algn="just">
              <a:lnSpc>
                <a:spcPts val="2385"/>
              </a:lnSpc>
            </a:pPr>
          </a:p>
        </p:txBody>
      </p:sp>
      <p:sp>
        <p:nvSpPr>
          <p:cNvPr id="24" name="TextBox 24"/>
          <p:cNvSpPr txBox="1"/>
          <p:nvPr/>
        </p:nvSpPr>
        <p:spPr>
          <a:xfrm>
            <a:off x="6346688" y="1867890"/>
            <a:ext cx="5482657" cy="18169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challenges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High-speed multi-stream processing of image/video data</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Integrated multi-communication, signal synchronization</a:t>
            </a:r>
            <a:endParaRPr lang="en-US" sz="1770">
              <a:solidFill>
                <a:srgbClr val="000000"/>
              </a:solidFill>
              <a:latin typeface="Montserrat"/>
              <a:ea typeface="Montserrat"/>
              <a:cs typeface="Montserrat"/>
              <a:sym typeface="Montserrat"/>
            </a:endParaRPr>
          </a:p>
          <a:p>
            <a:pPr algn="l">
              <a:lnSpc>
                <a:spcPts val="2440"/>
              </a:lnSpc>
            </a:pPr>
          </a:p>
        </p:txBody>
      </p:sp>
      <p:sp>
        <p:nvSpPr>
          <p:cNvPr id="25" name="TextBox 25"/>
          <p:cNvSpPr txBox="1"/>
          <p:nvPr/>
        </p:nvSpPr>
        <p:spPr>
          <a:xfrm>
            <a:off x="6346688" y="3664365"/>
            <a:ext cx="5482657" cy="2816225"/>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Solutions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Design of multi-threaded, distributed systems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Optimizing Hardware and AI Models for the Edge</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Application</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Automatic vehicle and license plate recognition in parking lot</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Identify car license plate and calculate the violation cause at the crossroads.</a:t>
            </a:r>
            <a:endParaRPr lang="en-US" sz="1770">
              <a:solidFill>
                <a:srgbClr val="000000"/>
              </a:solidFill>
              <a:latin typeface="Montserrat"/>
              <a:ea typeface="Montserrat"/>
              <a:cs typeface="Montserrat"/>
              <a:sym typeface="Montserrat"/>
            </a:endParaRPr>
          </a:p>
        </p:txBody>
      </p:sp>
      <p:sp>
        <p:nvSpPr>
          <p:cNvPr id="26" name="TextBox 26"/>
          <p:cNvSpPr txBox="1"/>
          <p:nvPr/>
        </p:nvSpPr>
        <p:spPr>
          <a:xfrm>
            <a:off x="6346688" y="7222901"/>
            <a:ext cx="5482657" cy="15121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Result</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Save operati</a:t>
            </a:r>
            <a:r>
              <a:rPr lang="en-US" sz="1770">
                <a:solidFill>
                  <a:srgbClr val="000000"/>
                </a:solidFill>
                <a:latin typeface="Montserrat"/>
                <a:ea typeface="Montserrat"/>
                <a:cs typeface="Montserrat"/>
                <a:sym typeface="Montserrat"/>
              </a:rPr>
              <a:t>ng costs, easy expansion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Optimize resources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Increase the efficiency of traffic monitoring and management</a:t>
            </a:r>
            <a:endParaRPr lang="en-US" sz="1770">
              <a:solidFill>
                <a:srgbClr val="000000"/>
              </a:solidFill>
              <a:latin typeface="Montserrat"/>
              <a:ea typeface="Montserrat"/>
              <a:cs typeface="Montserrat"/>
              <a:sym typeface="Montserrat"/>
            </a:endParaRPr>
          </a:p>
        </p:txBody>
      </p:sp>
      <p:sp>
        <p:nvSpPr>
          <p:cNvPr id="27" name="TextBox 27"/>
          <p:cNvSpPr txBox="1"/>
          <p:nvPr/>
        </p:nvSpPr>
        <p:spPr>
          <a:xfrm>
            <a:off x="193396" y="978987"/>
            <a:ext cx="12872854" cy="615315"/>
          </a:xfrm>
          <a:prstGeom prst="rect">
            <a:avLst/>
          </a:prstGeom>
        </p:spPr>
        <p:txBody>
          <a:bodyPr lIns="0" tIns="0" rIns="0" bIns="0" rtlCol="0" anchor="t">
            <a:spAutoFit/>
          </a:bodyPr>
          <a:lstStyle/>
          <a:p>
            <a:pPr algn="l">
              <a:lnSpc>
                <a:spcPts val="4800"/>
              </a:lnSpc>
            </a:pPr>
            <a:r>
              <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rPr>
              <a:t>Smart Traffic Box</a:t>
            </a:r>
            <a:endPar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8" name="TextBox 28"/>
          <p:cNvSpPr txBox="1"/>
          <p:nvPr/>
        </p:nvSpPr>
        <p:spPr>
          <a:xfrm>
            <a:off x="12464921" y="2008447"/>
            <a:ext cx="4950569" cy="6442647"/>
          </a:xfrm>
          <a:prstGeom prst="rect">
            <a:avLst/>
          </a:prstGeom>
        </p:spPr>
        <p:txBody>
          <a:bodyPr lIns="0" tIns="0" rIns="0" bIns="0" rtlCol="0" anchor="t">
            <a:spAutoFit/>
          </a:bodyPr>
          <a:lstStyle/>
          <a:p>
            <a:pPr algn="l">
              <a:lnSpc>
                <a:spcPts val="2855"/>
              </a:lnSpc>
            </a:pPr>
            <a:r>
              <a:rPr lang="en-US" sz="2070" b="1">
                <a:solidFill>
                  <a:srgbClr val="000000"/>
                </a:solidFill>
                <a:latin typeface="Montserrat Bold" panose="00000800000000000000"/>
                <a:ea typeface="Montserrat Bold" panose="00000800000000000000"/>
                <a:cs typeface="Montserrat Bold" panose="00000800000000000000"/>
                <a:sym typeface="Montserrat Bold" panose="00000800000000000000"/>
              </a:rPr>
              <a:t>Technology Transfer</a:t>
            </a:r>
            <a:endParaRPr lang="en-US" sz="20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Scope</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Technical Documents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Firmware, Sotfware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Hardware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Design process</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Transitional stages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1: Transfer Planning</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2: Survey, Deployment, Installation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3: Acceptance and Evaluation</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Post-transfer support</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Software updates, bug fixes, regular upgrades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Performance evaluation, system optimization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Expansion, integration, improvement consulting</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Provide support team, online knowledge base, regular maintenance packages</a:t>
            </a:r>
            <a:endParaRPr lang="en-US" sz="1770">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smart_traffic_box_dem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38100"/>
            <a:ext cx="18176875" cy="1016254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AutoShape 3"/>
          <p:cNvSpPr/>
          <p:nvPr/>
        </p:nvSpPr>
        <p:spPr>
          <a:xfrm>
            <a:off x="857881" y="9181843"/>
            <a:ext cx="16230600" cy="0"/>
          </a:xfrm>
          <a:prstGeom prst="line">
            <a:avLst/>
          </a:prstGeom>
          <a:ln w="38100" cap="flat">
            <a:solidFill>
              <a:srgbClr val="145DA0"/>
            </a:solidFill>
            <a:prstDash val="solid"/>
            <a:headEnd type="none" w="sm" len="sm"/>
            <a:tailEnd type="none" w="sm" len="sm"/>
          </a:ln>
        </p:spPr>
      </p:sp>
      <p:sp>
        <p:nvSpPr>
          <p:cNvPr id="4" name="TextBox 4"/>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5" name="TextBox 5"/>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6" name="TextBox 6"/>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13</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p:txBody>
      </p:sp>
      <p:grpSp>
        <p:nvGrpSpPr>
          <p:cNvPr id="7" name="Group 7"/>
          <p:cNvGrpSpPr/>
          <p:nvPr/>
        </p:nvGrpSpPr>
        <p:grpSpPr>
          <a:xfrm rot="0">
            <a:off x="193396" y="1750512"/>
            <a:ext cx="5796434" cy="3108351"/>
            <a:chOff x="0" y="0"/>
            <a:chExt cx="1526633" cy="818660"/>
          </a:xfrm>
        </p:grpSpPr>
        <p:sp>
          <p:nvSpPr>
            <p:cNvPr id="8" name="Freeform 8"/>
            <p:cNvSpPr/>
            <p:nvPr/>
          </p:nvSpPr>
          <p:spPr>
            <a:xfrm>
              <a:off x="0" y="0"/>
              <a:ext cx="1526633" cy="818660"/>
            </a:xfrm>
            <a:custGeom>
              <a:avLst/>
              <a:gdLst/>
              <a:ahLst/>
              <a:cxnLst/>
              <a:rect l="l" t="t" r="r" b="b"/>
              <a:pathLst>
                <a:path w="1526633" h="818660">
                  <a:moveTo>
                    <a:pt x="0" y="0"/>
                  </a:moveTo>
                  <a:lnTo>
                    <a:pt x="1526633" y="0"/>
                  </a:lnTo>
                  <a:lnTo>
                    <a:pt x="1526633" y="818660"/>
                  </a:lnTo>
                  <a:lnTo>
                    <a:pt x="0" y="818660"/>
                  </a:lnTo>
                  <a:close/>
                </a:path>
              </a:pathLst>
            </a:custGeom>
            <a:solidFill>
              <a:srgbClr val="F8F8F8"/>
            </a:solidFill>
            <a:ln w="38100" cap="sq">
              <a:solidFill>
                <a:srgbClr val="000000"/>
              </a:solidFill>
              <a:prstDash val="solid"/>
              <a:miter/>
            </a:ln>
          </p:spPr>
        </p:sp>
        <p:sp>
          <p:nvSpPr>
            <p:cNvPr id="9" name="TextBox 9"/>
            <p:cNvSpPr txBox="1"/>
            <p:nvPr/>
          </p:nvSpPr>
          <p:spPr>
            <a:xfrm>
              <a:off x="0" y="-104775"/>
              <a:ext cx="1526633" cy="923435"/>
            </a:xfrm>
            <a:prstGeom prst="rect">
              <a:avLst/>
            </a:prstGeom>
          </p:spPr>
          <p:txBody>
            <a:bodyPr lIns="50800" tIns="50800" rIns="50800" bIns="50800" rtlCol="0" anchor="ctr"/>
            <a:lstStyle/>
            <a:p>
              <a:pPr algn="ctr">
                <a:lnSpc>
                  <a:spcPts val="2940"/>
                </a:lnSpc>
              </a:pPr>
            </a:p>
          </p:txBody>
        </p:sp>
      </p:grpSp>
      <p:grpSp>
        <p:nvGrpSpPr>
          <p:cNvPr id="10" name="Group 10"/>
          <p:cNvGrpSpPr/>
          <p:nvPr/>
        </p:nvGrpSpPr>
        <p:grpSpPr>
          <a:xfrm rot="0">
            <a:off x="6189800" y="1750512"/>
            <a:ext cx="5796434" cy="1468265"/>
            <a:chOff x="0" y="0"/>
            <a:chExt cx="1526633" cy="386704"/>
          </a:xfrm>
        </p:grpSpPr>
        <p:sp>
          <p:nvSpPr>
            <p:cNvPr id="11" name="Freeform 11"/>
            <p:cNvSpPr/>
            <p:nvPr/>
          </p:nvSpPr>
          <p:spPr>
            <a:xfrm>
              <a:off x="0" y="0"/>
              <a:ext cx="1526633" cy="386704"/>
            </a:xfrm>
            <a:custGeom>
              <a:avLst/>
              <a:gdLst/>
              <a:ahLst/>
              <a:cxnLst/>
              <a:rect l="l" t="t" r="r" b="b"/>
              <a:pathLst>
                <a:path w="1526633" h="386704">
                  <a:moveTo>
                    <a:pt x="0" y="0"/>
                  </a:moveTo>
                  <a:lnTo>
                    <a:pt x="1526633" y="0"/>
                  </a:lnTo>
                  <a:lnTo>
                    <a:pt x="1526633" y="386704"/>
                  </a:lnTo>
                  <a:lnTo>
                    <a:pt x="0" y="386704"/>
                  </a:lnTo>
                  <a:close/>
                </a:path>
              </a:pathLst>
            </a:custGeom>
            <a:solidFill>
              <a:srgbClr val="F8F8F8"/>
            </a:solidFill>
            <a:ln w="38100" cap="sq">
              <a:solidFill>
                <a:srgbClr val="000000"/>
              </a:solidFill>
              <a:prstDash val="solid"/>
              <a:miter/>
            </a:ln>
          </p:spPr>
        </p:sp>
        <p:sp>
          <p:nvSpPr>
            <p:cNvPr id="12" name="TextBox 12"/>
            <p:cNvSpPr txBox="1"/>
            <p:nvPr/>
          </p:nvSpPr>
          <p:spPr>
            <a:xfrm>
              <a:off x="0" y="-104775"/>
              <a:ext cx="1526633" cy="491479"/>
            </a:xfrm>
            <a:prstGeom prst="rect">
              <a:avLst/>
            </a:prstGeom>
          </p:spPr>
          <p:txBody>
            <a:bodyPr lIns="50800" tIns="50800" rIns="50800" bIns="50800" rtlCol="0" anchor="ctr"/>
            <a:lstStyle/>
            <a:p>
              <a:pPr algn="ctr">
                <a:lnSpc>
                  <a:spcPts val="2940"/>
                </a:lnSpc>
              </a:pPr>
            </a:p>
          </p:txBody>
        </p:sp>
      </p:grpSp>
      <p:grpSp>
        <p:nvGrpSpPr>
          <p:cNvPr id="13" name="Group 13"/>
          <p:cNvGrpSpPr/>
          <p:nvPr/>
        </p:nvGrpSpPr>
        <p:grpSpPr>
          <a:xfrm rot="0">
            <a:off x="6189800" y="3380016"/>
            <a:ext cx="5796434" cy="4015800"/>
            <a:chOff x="0" y="0"/>
            <a:chExt cx="1526633" cy="1057659"/>
          </a:xfrm>
        </p:grpSpPr>
        <p:sp>
          <p:nvSpPr>
            <p:cNvPr id="14" name="Freeform 14"/>
            <p:cNvSpPr/>
            <p:nvPr/>
          </p:nvSpPr>
          <p:spPr>
            <a:xfrm>
              <a:off x="0" y="0"/>
              <a:ext cx="1526633" cy="1057659"/>
            </a:xfrm>
            <a:custGeom>
              <a:avLst/>
              <a:gdLst/>
              <a:ahLst/>
              <a:cxnLst/>
              <a:rect l="l" t="t" r="r" b="b"/>
              <a:pathLst>
                <a:path w="1526633" h="1057659">
                  <a:moveTo>
                    <a:pt x="0" y="0"/>
                  </a:moveTo>
                  <a:lnTo>
                    <a:pt x="1526633" y="0"/>
                  </a:lnTo>
                  <a:lnTo>
                    <a:pt x="1526633" y="1057659"/>
                  </a:lnTo>
                  <a:lnTo>
                    <a:pt x="0" y="1057659"/>
                  </a:lnTo>
                  <a:close/>
                </a:path>
              </a:pathLst>
            </a:custGeom>
            <a:solidFill>
              <a:srgbClr val="F8F8F8"/>
            </a:solidFill>
            <a:ln w="38100" cap="sq">
              <a:solidFill>
                <a:srgbClr val="000000"/>
              </a:solidFill>
              <a:prstDash val="solid"/>
              <a:miter/>
            </a:ln>
          </p:spPr>
        </p:sp>
        <p:sp>
          <p:nvSpPr>
            <p:cNvPr id="15" name="TextBox 15"/>
            <p:cNvSpPr txBox="1"/>
            <p:nvPr/>
          </p:nvSpPr>
          <p:spPr>
            <a:xfrm>
              <a:off x="0" y="-104775"/>
              <a:ext cx="1526633" cy="1162434"/>
            </a:xfrm>
            <a:prstGeom prst="rect">
              <a:avLst/>
            </a:prstGeom>
          </p:spPr>
          <p:txBody>
            <a:bodyPr lIns="50800" tIns="50800" rIns="50800" bIns="50800" rtlCol="0" anchor="ctr"/>
            <a:lstStyle/>
            <a:p>
              <a:pPr algn="ctr">
                <a:lnSpc>
                  <a:spcPts val="2940"/>
                </a:lnSpc>
              </a:pPr>
            </a:p>
          </p:txBody>
        </p:sp>
      </p:grpSp>
      <p:grpSp>
        <p:nvGrpSpPr>
          <p:cNvPr id="16" name="Group 16"/>
          <p:cNvGrpSpPr/>
          <p:nvPr/>
        </p:nvGrpSpPr>
        <p:grpSpPr>
          <a:xfrm rot="0">
            <a:off x="6189800" y="7548216"/>
            <a:ext cx="5796434" cy="1317062"/>
            <a:chOff x="0" y="0"/>
            <a:chExt cx="1526633" cy="346881"/>
          </a:xfrm>
        </p:grpSpPr>
        <p:sp>
          <p:nvSpPr>
            <p:cNvPr id="17" name="Freeform 17"/>
            <p:cNvSpPr/>
            <p:nvPr/>
          </p:nvSpPr>
          <p:spPr>
            <a:xfrm>
              <a:off x="0" y="0"/>
              <a:ext cx="1526633" cy="346881"/>
            </a:xfrm>
            <a:custGeom>
              <a:avLst/>
              <a:gdLst/>
              <a:ahLst/>
              <a:cxnLst/>
              <a:rect l="l" t="t" r="r" b="b"/>
              <a:pathLst>
                <a:path w="1526633" h="346881">
                  <a:moveTo>
                    <a:pt x="0" y="0"/>
                  </a:moveTo>
                  <a:lnTo>
                    <a:pt x="1526633" y="0"/>
                  </a:lnTo>
                  <a:lnTo>
                    <a:pt x="1526633" y="346881"/>
                  </a:lnTo>
                  <a:lnTo>
                    <a:pt x="0" y="346881"/>
                  </a:lnTo>
                  <a:close/>
                </a:path>
              </a:pathLst>
            </a:custGeom>
            <a:solidFill>
              <a:srgbClr val="F8F8F8"/>
            </a:solidFill>
            <a:ln w="38100" cap="sq">
              <a:solidFill>
                <a:srgbClr val="000000"/>
              </a:solidFill>
              <a:prstDash val="solid"/>
              <a:miter/>
            </a:ln>
          </p:spPr>
        </p:sp>
        <p:sp>
          <p:nvSpPr>
            <p:cNvPr id="18" name="TextBox 18"/>
            <p:cNvSpPr txBox="1"/>
            <p:nvPr/>
          </p:nvSpPr>
          <p:spPr>
            <a:xfrm>
              <a:off x="0" y="-104775"/>
              <a:ext cx="1526633" cy="451656"/>
            </a:xfrm>
            <a:prstGeom prst="rect">
              <a:avLst/>
            </a:prstGeom>
          </p:spPr>
          <p:txBody>
            <a:bodyPr lIns="50800" tIns="50800" rIns="50800" bIns="50800" rtlCol="0" anchor="ctr"/>
            <a:lstStyle/>
            <a:p>
              <a:pPr algn="ctr">
                <a:lnSpc>
                  <a:spcPts val="2940"/>
                </a:lnSpc>
              </a:pPr>
            </a:p>
          </p:txBody>
        </p:sp>
      </p:grpSp>
      <p:grpSp>
        <p:nvGrpSpPr>
          <p:cNvPr id="19" name="Group 19"/>
          <p:cNvGrpSpPr/>
          <p:nvPr/>
        </p:nvGrpSpPr>
        <p:grpSpPr>
          <a:xfrm rot="0">
            <a:off x="12262886" y="1766004"/>
            <a:ext cx="5490080" cy="7099274"/>
            <a:chOff x="0" y="0"/>
            <a:chExt cx="1445947" cy="1869768"/>
          </a:xfrm>
        </p:grpSpPr>
        <p:sp>
          <p:nvSpPr>
            <p:cNvPr id="20" name="Freeform 20"/>
            <p:cNvSpPr/>
            <p:nvPr/>
          </p:nvSpPr>
          <p:spPr>
            <a:xfrm>
              <a:off x="0" y="0"/>
              <a:ext cx="1445947" cy="1869768"/>
            </a:xfrm>
            <a:custGeom>
              <a:avLst/>
              <a:gdLst/>
              <a:ahLst/>
              <a:cxnLst/>
              <a:rect l="l" t="t" r="r" b="b"/>
              <a:pathLst>
                <a:path w="1445947" h="1869768">
                  <a:moveTo>
                    <a:pt x="0" y="0"/>
                  </a:moveTo>
                  <a:lnTo>
                    <a:pt x="1445947" y="0"/>
                  </a:lnTo>
                  <a:lnTo>
                    <a:pt x="1445947" y="1869768"/>
                  </a:lnTo>
                  <a:lnTo>
                    <a:pt x="0" y="1869768"/>
                  </a:lnTo>
                  <a:close/>
                </a:path>
              </a:pathLst>
            </a:custGeom>
            <a:solidFill>
              <a:srgbClr val="F8F8F8"/>
            </a:solidFill>
            <a:ln w="38100" cap="sq">
              <a:solidFill>
                <a:srgbClr val="000000"/>
              </a:solidFill>
              <a:prstDash val="solid"/>
              <a:miter/>
            </a:ln>
          </p:spPr>
        </p:sp>
        <p:sp>
          <p:nvSpPr>
            <p:cNvPr id="21" name="TextBox 21"/>
            <p:cNvSpPr txBox="1"/>
            <p:nvPr/>
          </p:nvSpPr>
          <p:spPr>
            <a:xfrm>
              <a:off x="0" y="-104775"/>
              <a:ext cx="1445947" cy="1974543"/>
            </a:xfrm>
            <a:prstGeom prst="rect">
              <a:avLst/>
            </a:prstGeom>
          </p:spPr>
          <p:txBody>
            <a:bodyPr lIns="50800" tIns="50800" rIns="50800" bIns="50800" rtlCol="0" anchor="ctr"/>
            <a:lstStyle/>
            <a:p>
              <a:pPr algn="ctr">
                <a:lnSpc>
                  <a:spcPts val="2940"/>
                </a:lnSpc>
              </a:pPr>
            </a:p>
          </p:txBody>
        </p:sp>
      </p:grpSp>
      <p:sp>
        <p:nvSpPr>
          <p:cNvPr id="22" name="TextBox 22"/>
          <p:cNvSpPr txBox="1"/>
          <p:nvPr/>
        </p:nvSpPr>
        <p:spPr>
          <a:xfrm>
            <a:off x="442677" y="1862495"/>
            <a:ext cx="5308972" cy="2996369"/>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Sm</a:t>
            </a: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art Profile Management System in the form of AI Chat Box</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just">
              <a:lnSpc>
                <a:spcPts val="2440"/>
              </a:lnSpc>
            </a:pPr>
            <a:r>
              <a:rPr lang="en-US" sz="1770">
                <a:solidFill>
                  <a:srgbClr val="000000"/>
                </a:solidFill>
                <a:latin typeface="Montserrat"/>
                <a:ea typeface="Montserrat"/>
                <a:cs typeface="Montserrat"/>
                <a:sym typeface="Montserrat"/>
              </a:rPr>
              <a:t>The</a:t>
            </a:r>
            <a:r>
              <a:rPr lang="en-US" sz="1770">
                <a:solidFill>
                  <a:srgbClr val="000000"/>
                </a:solidFill>
                <a:latin typeface="Montserrat"/>
                <a:ea typeface="Montserrat"/>
                <a:cs typeface="Montserrat"/>
                <a:sym typeface="Montserrat"/>
              </a:rPr>
              <a:t> intelligent profile management system in the form of AI chatbot allows users to easily look up, update and manage profiles through an automated chat interface, helping to simplify operations, personalize the experience and increase information management efficiency.</a:t>
            </a:r>
            <a:endParaRPr lang="en-US" sz="1770">
              <a:solidFill>
                <a:srgbClr val="000000"/>
              </a:solidFill>
              <a:latin typeface="Montserrat"/>
              <a:ea typeface="Montserrat"/>
              <a:cs typeface="Montserrat"/>
              <a:sym typeface="Montserrat"/>
            </a:endParaRPr>
          </a:p>
          <a:p>
            <a:pPr algn="just">
              <a:lnSpc>
                <a:spcPts val="2385"/>
              </a:lnSpc>
            </a:pPr>
          </a:p>
        </p:txBody>
      </p:sp>
      <p:sp>
        <p:nvSpPr>
          <p:cNvPr id="23" name="TextBox 23"/>
          <p:cNvSpPr txBox="1"/>
          <p:nvPr/>
        </p:nvSpPr>
        <p:spPr>
          <a:xfrm>
            <a:off x="6346688" y="1867890"/>
            <a:ext cx="5482657" cy="15121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challenges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Understand </a:t>
            </a:r>
            <a:r>
              <a:rPr lang="en-US" sz="1770">
                <a:solidFill>
                  <a:srgbClr val="000000"/>
                </a:solidFill>
                <a:latin typeface="Montserrat"/>
                <a:ea typeface="Montserrat"/>
                <a:cs typeface="Montserrat"/>
                <a:sym typeface="Montserrat"/>
              </a:rPr>
              <a:t>user intent correctly</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Security and Privacy</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Ensure accuracy and updates</a:t>
            </a:r>
            <a:endParaRPr lang="en-US" sz="1770">
              <a:solidFill>
                <a:srgbClr val="000000"/>
              </a:solidFill>
              <a:latin typeface="Montserrat"/>
              <a:ea typeface="Montserrat"/>
              <a:cs typeface="Montserrat"/>
              <a:sym typeface="Montserrat"/>
            </a:endParaRPr>
          </a:p>
          <a:p>
            <a:pPr algn="l">
              <a:lnSpc>
                <a:spcPts val="2440"/>
              </a:lnSpc>
            </a:pPr>
          </a:p>
        </p:txBody>
      </p:sp>
      <p:sp>
        <p:nvSpPr>
          <p:cNvPr id="24" name="TextBox 24"/>
          <p:cNvSpPr txBox="1"/>
          <p:nvPr/>
        </p:nvSpPr>
        <p:spPr>
          <a:xfrm>
            <a:off x="6346688" y="3445290"/>
            <a:ext cx="5482657" cy="39505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Solutions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Flexible integration API</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Automatic verification and validation mechanism</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Multi-factor authentication and data encryption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Cloud computing infrastructure</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Application</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Personnel records</a:t>
            </a:r>
            <a:r>
              <a:rPr lang="en-US" sz="1770">
                <a:solidFill>
                  <a:srgbClr val="000000"/>
                </a:solidFill>
                <a:latin typeface="Montserrat"/>
                <a:ea typeface="Montserrat"/>
                <a:cs typeface="Montserrat"/>
                <a:sym typeface="Montserrat"/>
              </a:rPr>
              <a:t> management in the enterprise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Support online public services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Automated customer care</a:t>
            </a:r>
            <a:endParaRPr lang="en-US" sz="1770">
              <a:solidFill>
                <a:srgbClr val="000000"/>
              </a:solidFill>
              <a:latin typeface="Montserrat"/>
              <a:ea typeface="Montserrat"/>
              <a:cs typeface="Montserrat"/>
              <a:sym typeface="Montserrat"/>
            </a:endParaRPr>
          </a:p>
          <a:p>
            <a:pPr algn="l">
              <a:lnSpc>
                <a:spcPts val="2440"/>
              </a:lnSpc>
            </a:pPr>
          </a:p>
        </p:txBody>
      </p:sp>
      <p:sp>
        <p:nvSpPr>
          <p:cNvPr id="25" name="TextBox 25"/>
          <p:cNvSpPr txBox="1"/>
          <p:nvPr/>
        </p:nvSpPr>
        <p:spPr>
          <a:xfrm>
            <a:off x="6346688" y="7587717"/>
            <a:ext cx="5482657" cy="12073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Result</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Simplify records management a</a:t>
            </a:r>
            <a:r>
              <a:rPr lang="en-US" sz="1770">
                <a:solidFill>
                  <a:srgbClr val="000000"/>
                </a:solidFill>
                <a:latin typeface="Montserrat"/>
                <a:ea typeface="Montserrat"/>
                <a:cs typeface="Montserrat"/>
                <a:sym typeface="Montserrat"/>
              </a:rPr>
              <a:t>nd retrieval processes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Save time and operating costs</a:t>
            </a:r>
            <a:endParaRPr lang="en-US" sz="1770">
              <a:solidFill>
                <a:srgbClr val="000000"/>
              </a:solidFill>
              <a:latin typeface="Montserrat"/>
              <a:ea typeface="Montserrat"/>
              <a:cs typeface="Montserrat"/>
              <a:sym typeface="Montserrat"/>
            </a:endParaRPr>
          </a:p>
        </p:txBody>
      </p:sp>
      <p:sp>
        <p:nvSpPr>
          <p:cNvPr id="26" name="TextBox 26"/>
          <p:cNvSpPr txBox="1"/>
          <p:nvPr/>
        </p:nvSpPr>
        <p:spPr>
          <a:xfrm>
            <a:off x="193396" y="998037"/>
            <a:ext cx="12872854" cy="615315"/>
          </a:xfrm>
          <a:prstGeom prst="rect">
            <a:avLst/>
          </a:prstGeom>
        </p:spPr>
        <p:txBody>
          <a:bodyPr lIns="0" tIns="0" rIns="0" bIns="0" rtlCol="0" anchor="t">
            <a:spAutoFit/>
          </a:bodyPr>
          <a:lstStyle/>
          <a:p>
            <a:pPr algn="l">
              <a:lnSpc>
                <a:spcPts val="4800"/>
              </a:lnSpc>
            </a:pPr>
            <a:r>
              <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rPr>
              <a:t>AI Chat Box</a:t>
            </a:r>
            <a:endPar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7" name="Freeform 27"/>
          <p:cNvSpPr/>
          <p:nvPr/>
        </p:nvSpPr>
        <p:spPr>
          <a:xfrm>
            <a:off x="1363234" y="5081498"/>
            <a:ext cx="3467860" cy="3783780"/>
          </a:xfrm>
          <a:custGeom>
            <a:avLst/>
            <a:gdLst/>
            <a:ahLst/>
            <a:cxnLst/>
            <a:rect l="l" t="t" r="r" b="b"/>
            <a:pathLst>
              <a:path w="3467860" h="3783780">
                <a:moveTo>
                  <a:pt x="0" y="0"/>
                </a:moveTo>
                <a:lnTo>
                  <a:pt x="3467859" y="0"/>
                </a:lnTo>
                <a:lnTo>
                  <a:pt x="3467859" y="3783780"/>
                </a:lnTo>
                <a:lnTo>
                  <a:pt x="0" y="3783780"/>
                </a:lnTo>
                <a:lnTo>
                  <a:pt x="0" y="0"/>
                </a:lnTo>
                <a:close/>
              </a:path>
            </a:pathLst>
          </a:custGeom>
          <a:blipFill>
            <a:blip r:embed="rId2"/>
            <a:stretch>
              <a:fillRect l="-9" t="-4013" b="-4013"/>
            </a:stretch>
          </a:blipFill>
        </p:spPr>
      </p:sp>
      <p:sp>
        <p:nvSpPr>
          <p:cNvPr id="28" name="TextBox 28"/>
          <p:cNvSpPr txBox="1"/>
          <p:nvPr/>
        </p:nvSpPr>
        <p:spPr>
          <a:xfrm>
            <a:off x="12464921" y="2008447"/>
            <a:ext cx="4950569" cy="6442647"/>
          </a:xfrm>
          <a:prstGeom prst="rect">
            <a:avLst/>
          </a:prstGeom>
        </p:spPr>
        <p:txBody>
          <a:bodyPr lIns="0" tIns="0" rIns="0" bIns="0" rtlCol="0" anchor="t">
            <a:spAutoFit/>
          </a:bodyPr>
          <a:lstStyle/>
          <a:p>
            <a:pPr algn="l">
              <a:lnSpc>
                <a:spcPts val="2855"/>
              </a:lnSpc>
            </a:pPr>
            <a:r>
              <a:rPr lang="en-US" sz="2070" b="1">
                <a:solidFill>
                  <a:srgbClr val="000000"/>
                </a:solidFill>
                <a:latin typeface="Montserrat Bold" panose="00000800000000000000"/>
                <a:ea typeface="Montserrat Bold" panose="00000800000000000000"/>
                <a:cs typeface="Montserrat Bold" panose="00000800000000000000"/>
                <a:sym typeface="Montserrat Bold" panose="00000800000000000000"/>
              </a:rPr>
              <a:t>Technology Transfer</a:t>
            </a:r>
            <a:endParaRPr lang="en-US" sz="20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Scope</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Technical Documents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Firmware, Sotfware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Hardware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Design process</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Transitional stages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1: Transfer Planning</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2: Survey, Deployment, Installation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3: Acceptance and Evaluation</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Post-transfer support</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Software updates, bug fixes, regular upgrades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Performance evaluation, system optimization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Expansion, integration, improvement consulting</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Provide support team, online knowledge base, regular maintenance packages</a:t>
            </a:r>
            <a:endParaRPr lang="en-US" sz="1770">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Agent (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52400" y="114300"/>
            <a:ext cx="17901285" cy="100533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AutoShape 3"/>
          <p:cNvSpPr/>
          <p:nvPr/>
        </p:nvSpPr>
        <p:spPr>
          <a:xfrm>
            <a:off x="857881" y="9181843"/>
            <a:ext cx="16230600" cy="0"/>
          </a:xfrm>
          <a:prstGeom prst="line">
            <a:avLst/>
          </a:prstGeom>
          <a:ln w="38100" cap="flat">
            <a:solidFill>
              <a:srgbClr val="145DA0"/>
            </a:solidFill>
            <a:prstDash val="solid"/>
            <a:headEnd type="none" w="sm" len="sm"/>
            <a:tailEnd type="none" w="sm" len="sm"/>
          </a:ln>
        </p:spPr>
      </p:sp>
      <p:sp>
        <p:nvSpPr>
          <p:cNvPr id="4" name="TextBox 4"/>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5" name="TextBox 5"/>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6" name="TextBox 6"/>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14</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p:txBody>
      </p:sp>
      <p:grpSp>
        <p:nvGrpSpPr>
          <p:cNvPr id="7" name="Group 7"/>
          <p:cNvGrpSpPr/>
          <p:nvPr/>
        </p:nvGrpSpPr>
        <p:grpSpPr>
          <a:xfrm rot="0">
            <a:off x="193396" y="1750512"/>
            <a:ext cx="5796434" cy="4348546"/>
            <a:chOff x="0" y="0"/>
            <a:chExt cx="1526633" cy="1145296"/>
          </a:xfrm>
        </p:grpSpPr>
        <p:sp>
          <p:nvSpPr>
            <p:cNvPr id="8" name="Freeform 8"/>
            <p:cNvSpPr/>
            <p:nvPr/>
          </p:nvSpPr>
          <p:spPr>
            <a:xfrm>
              <a:off x="0" y="0"/>
              <a:ext cx="1526633" cy="1145296"/>
            </a:xfrm>
            <a:custGeom>
              <a:avLst/>
              <a:gdLst/>
              <a:ahLst/>
              <a:cxnLst/>
              <a:rect l="l" t="t" r="r" b="b"/>
              <a:pathLst>
                <a:path w="1526633" h="1145296">
                  <a:moveTo>
                    <a:pt x="0" y="0"/>
                  </a:moveTo>
                  <a:lnTo>
                    <a:pt x="1526633" y="0"/>
                  </a:lnTo>
                  <a:lnTo>
                    <a:pt x="1526633" y="1145296"/>
                  </a:lnTo>
                  <a:lnTo>
                    <a:pt x="0" y="1145296"/>
                  </a:lnTo>
                  <a:close/>
                </a:path>
              </a:pathLst>
            </a:custGeom>
            <a:solidFill>
              <a:srgbClr val="F8F8F8"/>
            </a:solidFill>
            <a:ln w="38100" cap="sq">
              <a:solidFill>
                <a:srgbClr val="000000"/>
              </a:solidFill>
              <a:prstDash val="solid"/>
              <a:miter/>
            </a:ln>
          </p:spPr>
        </p:sp>
        <p:sp>
          <p:nvSpPr>
            <p:cNvPr id="9" name="TextBox 9"/>
            <p:cNvSpPr txBox="1"/>
            <p:nvPr/>
          </p:nvSpPr>
          <p:spPr>
            <a:xfrm>
              <a:off x="0" y="-104775"/>
              <a:ext cx="1526633" cy="1250071"/>
            </a:xfrm>
            <a:prstGeom prst="rect">
              <a:avLst/>
            </a:prstGeom>
          </p:spPr>
          <p:txBody>
            <a:bodyPr lIns="50800" tIns="50800" rIns="50800" bIns="50800" rtlCol="0" anchor="ctr"/>
            <a:lstStyle/>
            <a:p>
              <a:pPr algn="ctr">
                <a:lnSpc>
                  <a:spcPts val="2940"/>
                </a:lnSpc>
              </a:pPr>
            </a:p>
          </p:txBody>
        </p:sp>
      </p:grpSp>
      <p:grpSp>
        <p:nvGrpSpPr>
          <p:cNvPr id="10" name="Group 10"/>
          <p:cNvGrpSpPr/>
          <p:nvPr/>
        </p:nvGrpSpPr>
        <p:grpSpPr>
          <a:xfrm rot="0">
            <a:off x="6189800" y="1750512"/>
            <a:ext cx="5796434" cy="1468265"/>
            <a:chOff x="0" y="0"/>
            <a:chExt cx="1526633" cy="386704"/>
          </a:xfrm>
        </p:grpSpPr>
        <p:sp>
          <p:nvSpPr>
            <p:cNvPr id="11" name="Freeform 11"/>
            <p:cNvSpPr/>
            <p:nvPr/>
          </p:nvSpPr>
          <p:spPr>
            <a:xfrm>
              <a:off x="0" y="0"/>
              <a:ext cx="1526633" cy="386704"/>
            </a:xfrm>
            <a:custGeom>
              <a:avLst/>
              <a:gdLst/>
              <a:ahLst/>
              <a:cxnLst/>
              <a:rect l="l" t="t" r="r" b="b"/>
              <a:pathLst>
                <a:path w="1526633" h="386704">
                  <a:moveTo>
                    <a:pt x="0" y="0"/>
                  </a:moveTo>
                  <a:lnTo>
                    <a:pt x="1526633" y="0"/>
                  </a:lnTo>
                  <a:lnTo>
                    <a:pt x="1526633" y="386704"/>
                  </a:lnTo>
                  <a:lnTo>
                    <a:pt x="0" y="386704"/>
                  </a:lnTo>
                  <a:close/>
                </a:path>
              </a:pathLst>
            </a:custGeom>
            <a:solidFill>
              <a:srgbClr val="F8F8F8"/>
            </a:solidFill>
            <a:ln w="38100" cap="sq">
              <a:solidFill>
                <a:srgbClr val="000000"/>
              </a:solidFill>
              <a:prstDash val="solid"/>
              <a:miter/>
            </a:ln>
          </p:spPr>
        </p:sp>
        <p:sp>
          <p:nvSpPr>
            <p:cNvPr id="12" name="TextBox 12"/>
            <p:cNvSpPr txBox="1"/>
            <p:nvPr/>
          </p:nvSpPr>
          <p:spPr>
            <a:xfrm>
              <a:off x="0" y="-104775"/>
              <a:ext cx="1526633" cy="491479"/>
            </a:xfrm>
            <a:prstGeom prst="rect">
              <a:avLst/>
            </a:prstGeom>
          </p:spPr>
          <p:txBody>
            <a:bodyPr lIns="50800" tIns="50800" rIns="50800" bIns="50800" rtlCol="0" anchor="ctr"/>
            <a:lstStyle/>
            <a:p>
              <a:pPr algn="ctr">
                <a:lnSpc>
                  <a:spcPts val="2940"/>
                </a:lnSpc>
              </a:pPr>
            </a:p>
          </p:txBody>
        </p:sp>
      </p:grpSp>
      <p:grpSp>
        <p:nvGrpSpPr>
          <p:cNvPr id="13" name="Group 13"/>
          <p:cNvGrpSpPr/>
          <p:nvPr/>
        </p:nvGrpSpPr>
        <p:grpSpPr>
          <a:xfrm rot="0">
            <a:off x="6189800" y="3380016"/>
            <a:ext cx="5796434" cy="3615750"/>
            <a:chOff x="0" y="0"/>
            <a:chExt cx="1526633" cy="952296"/>
          </a:xfrm>
        </p:grpSpPr>
        <p:sp>
          <p:nvSpPr>
            <p:cNvPr id="14" name="Freeform 14"/>
            <p:cNvSpPr/>
            <p:nvPr/>
          </p:nvSpPr>
          <p:spPr>
            <a:xfrm>
              <a:off x="0" y="0"/>
              <a:ext cx="1526633" cy="952296"/>
            </a:xfrm>
            <a:custGeom>
              <a:avLst/>
              <a:gdLst/>
              <a:ahLst/>
              <a:cxnLst/>
              <a:rect l="l" t="t" r="r" b="b"/>
              <a:pathLst>
                <a:path w="1526633" h="952296">
                  <a:moveTo>
                    <a:pt x="0" y="0"/>
                  </a:moveTo>
                  <a:lnTo>
                    <a:pt x="1526633" y="0"/>
                  </a:lnTo>
                  <a:lnTo>
                    <a:pt x="1526633" y="952296"/>
                  </a:lnTo>
                  <a:lnTo>
                    <a:pt x="0" y="952296"/>
                  </a:lnTo>
                  <a:close/>
                </a:path>
              </a:pathLst>
            </a:custGeom>
            <a:solidFill>
              <a:srgbClr val="F8F8F8"/>
            </a:solidFill>
            <a:ln w="38100" cap="sq">
              <a:solidFill>
                <a:srgbClr val="000000"/>
              </a:solidFill>
              <a:prstDash val="solid"/>
              <a:miter/>
            </a:ln>
          </p:spPr>
        </p:sp>
        <p:sp>
          <p:nvSpPr>
            <p:cNvPr id="15" name="TextBox 15"/>
            <p:cNvSpPr txBox="1"/>
            <p:nvPr/>
          </p:nvSpPr>
          <p:spPr>
            <a:xfrm>
              <a:off x="0" y="-104775"/>
              <a:ext cx="1526633" cy="1057071"/>
            </a:xfrm>
            <a:prstGeom prst="rect">
              <a:avLst/>
            </a:prstGeom>
          </p:spPr>
          <p:txBody>
            <a:bodyPr lIns="50800" tIns="50800" rIns="50800" bIns="50800" rtlCol="0" anchor="ctr"/>
            <a:lstStyle/>
            <a:p>
              <a:pPr algn="ctr">
                <a:lnSpc>
                  <a:spcPts val="2940"/>
                </a:lnSpc>
              </a:pPr>
            </a:p>
          </p:txBody>
        </p:sp>
      </p:grpSp>
      <p:grpSp>
        <p:nvGrpSpPr>
          <p:cNvPr id="16" name="Group 16"/>
          <p:cNvGrpSpPr/>
          <p:nvPr/>
        </p:nvGrpSpPr>
        <p:grpSpPr>
          <a:xfrm rot="0">
            <a:off x="6189800" y="7243416"/>
            <a:ext cx="5796434" cy="1621862"/>
            <a:chOff x="0" y="0"/>
            <a:chExt cx="1526633" cy="427157"/>
          </a:xfrm>
        </p:grpSpPr>
        <p:sp>
          <p:nvSpPr>
            <p:cNvPr id="17" name="Freeform 17"/>
            <p:cNvSpPr/>
            <p:nvPr/>
          </p:nvSpPr>
          <p:spPr>
            <a:xfrm>
              <a:off x="0" y="0"/>
              <a:ext cx="1526633" cy="427157"/>
            </a:xfrm>
            <a:custGeom>
              <a:avLst/>
              <a:gdLst/>
              <a:ahLst/>
              <a:cxnLst/>
              <a:rect l="l" t="t" r="r" b="b"/>
              <a:pathLst>
                <a:path w="1526633" h="427157">
                  <a:moveTo>
                    <a:pt x="0" y="0"/>
                  </a:moveTo>
                  <a:lnTo>
                    <a:pt x="1526633" y="0"/>
                  </a:lnTo>
                  <a:lnTo>
                    <a:pt x="1526633" y="427157"/>
                  </a:lnTo>
                  <a:lnTo>
                    <a:pt x="0" y="427157"/>
                  </a:lnTo>
                  <a:close/>
                </a:path>
              </a:pathLst>
            </a:custGeom>
            <a:solidFill>
              <a:srgbClr val="F8F8F8"/>
            </a:solidFill>
            <a:ln w="38100" cap="sq">
              <a:solidFill>
                <a:srgbClr val="000000"/>
              </a:solidFill>
              <a:prstDash val="solid"/>
              <a:miter/>
            </a:ln>
          </p:spPr>
        </p:sp>
        <p:sp>
          <p:nvSpPr>
            <p:cNvPr id="18" name="TextBox 18"/>
            <p:cNvSpPr txBox="1"/>
            <p:nvPr/>
          </p:nvSpPr>
          <p:spPr>
            <a:xfrm>
              <a:off x="0" y="-104775"/>
              <a:ext cx="1526633" cy="531932"/>
            </a:xfrm>
            <a:prstGeom prst="rect">
              <a:avLst/>
            </a:prstGeom>
          </p:spPr>
          <p:txBody>
            <a:bodyPr lIns="50800" tIns="50800" rIns="50800" bIns="50800" rtlCol="0" anchor="ctr"/>
            <a:lstStyle/>
            <a:p>
              <a:pPr algn="ctr">
                <a:lnSpc>
                  <a:spcPts val="2940"/>
                </a:lnSpc>
              </a:pPr>
            </a:p>
          </p:txBody>
        </p:sp>
      </p:grpSp>
      <p:grpSp>
        <p:nvGrpSpPr>
          <p:cNvPr id="19" name="Group 19"/>
          <p:cNvGrpSpPr/>
          <p:nvPr/>
        </p:nvGrpSpPr>
        <p:grpSpPr>
          <a:xfrm rot="0">
            <a:off x="12176734" y="1766004"/>
            <a:ext cx="5490080" cy="7099274"/>
            <a:chOff x="0" y="0"/>
            <a:chExt cx="1445947" cy="1869768"/>
          </a:xfrm>
        </p:grpSpPr>
        <p:sp>
          <p:nvSpPr>
            <p:cNvPr id="20" name="Freeform 20"/>
            <p:cNvSpPr/>
            <p:nvPr/>
          </p:nvSpPr>
          <p:spPr>
            <a:xfrm>
              <a:off x="0" y="0"/>
              <a:ext cx="1445947" cy="1869768"/>
            </a:xfrm>
            <a:custGeom>
              <a:avLst/>
              <a:gdLst/>
              <a:ahLst/>
              <a:cxnLst/>
              <a:rect l="l" t="t" r="r" b="b"/>
              <a:pathLst>
                <a:path w="1445947" h="1869768">
                  <a:moveTo>
                    <a:pt x="0" y="0"/>
                  </a:moveTo>
                  <a:lnTo>
                    <a:pt x="1445947" y="0"/>
                  </a:lnTo>
                  <a:lnTo>
                    <a:pt x="1445947" y="1869768"/>
                  </a:lnTo>
                  <a:lnTo>
                    <a:pt x="0" y="1869768"/>
                  </a:lnTo>
                  <a:close/>
                </a:path>
              </a:pathLst>
            </a:custGeom>
            <a:solidFill>
              <a:srgbClr val="F8F8F8"/>
            </a:solidFill>
            <a:ln w="38100" cap="sq">
              <a:solidFill>
                <a:srgbClr val="000000"/>
              </a:solidFill>
              <a:prstDash val="solid"/>
              <a:miter/>
            </a:ln>
          </p:spPr>
        </p:sp>
        <p:sp>
          <p:nvSpPr>
            <p:cNvPr id="21" name="TextBox 21"/>
            <p:cNvSpPr txBox="1"/>
            <p:nvPr/>
          </p:nvSpPr>
          <p:spPr>
            <a:xfrm>
              <a:off x="0" y="-104775"/>
              <a:ext cx="1445947" cy="1974543"/>
            </a:xfrm>
            <a:prstGeom prst="rect">
              <a:avLst/>
            </a:prstGeom>
          </p:spPr>
          <p:txBody>
            <a:bodyPr lIns="50800" tIns="50800" rIns="50800" bIns="50800" rtlCol="0" anchor="ctr"/>
            <a:lstStyle/>
            <a:p>
              <a:pPr algn="ctr">
                <a:lnSpc>
                  <a:spcPts val="2940"/>
                </a:lnSpc>
              </a:pPr>
            </a:p>
          </p:txBody>
        </p:sp>
      </p:grpSp>
      <p:sp>
        <p:nvSpPr>
          <p:cNvPr id="22" name="TextBox 22"/>
          <p:cNvSpPr txBox="1"/>
          <p:nvPr/>
        </p:nvSpPr>
        <p:spPr>
          <a:xfrm>
            <a:off x="442677" y="1795820"/>
            <a:ext cx="5308972" cy="3560826"/>
          </a:xfrm>
          <a:prstGeom prst="rect">
            <a:avLst/>
          </a:prstGeom>
        </p:spPr>
        <p:txBody>
          <a:bodyPr lIns="0" tIns="0" rIns="0" bIns="0" rtlCol="0" anchor="t">
            <a:spAutoFit/>
          </a:bodyPr>
          <a:lstStyle/>
          <a:p>
            <a:pPr algn="just">
              <a:lnSpc>
                <a:spcPts val="3185"/>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AI Box for robotic arm system with Edge AI (FPGA)</a:t>
            </a:r>
            <a:r>
              <a:rPr lang="en-US" sz="1770">
                <a:solidFill>
                  <a:srgbClr val="000000"/>
                </a:solidFill>
                <a:latin typeface="Montserrat"/>
                <a:ea typeface="Montserrat"/>
                <a:cs typeface="Montserrat"/>
                <a:sym typeface="Montserrat"/>
              </a:rPr>
              <a:t> is a dedicated hardware device, integrating AI models on the FPGA platform, used to process, control, and optimize the operation of robotic arms right on the field (Edge). The system allows image recognition, sensor signal processing, and quick movement decisions without depending on the cloud or central server.</a:t>
            </a:r>
            <a:endParaRPr lang="en-US" sz="1770">
              <a:solidFill>
                <a:srgbClr val="000000"/>
              </a:solidFill>
              <a:latin typeface="Montserrat"/>
              <a:ea typeface="Montserrat"/>
              <a:cs typeface="Montserrat"/>
              <a:sym typeface="Montserrat"/>
            </a:endParaRPr>
          </a:p>
        </p:txBody>
      </p:sp>
      <p:sp>
        <p:nvSpPr>
          <p:cNvPr id="23" name="TextBox 23"/>
          <p:cNvSpPr txBox="1"/>
          <p:nvPr/>
        </p:nvSpPr>
        <p:spPr>
          <a:xfrm>
            <a:off x="6346688" y="1867890"/>
            <a:ext cx="5482657" cy="18169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challenges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Multi-sensor </a:t>
            </a:r>
            <a:r>
              <a:rPr lang="en-US" sz="1770">
                <a:solidFill>
                  <a:srgbClr val="000000"/>
                </a:solidFill>
                <a:latin typeface="Montserrat"/>
                <a:ea typeface="Montserrat"/>
                <a:cs typeface="Montserrat"/>
                <a:sym typeface="Montserrat"/>
              </a:rPr>
              <a:t>and communication integration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Ensure real-time response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Security and operational safety</a:t>
            </a:r>
            <a:endParaRPr lang="en-US" sz="1770">
              <a:solidFill>
                <a:srgbClr val="000000"/>
              </a:solidFill>
              <a:latin typeface="Montserrat"/>
              <a:ea typeface="Montserrat"/>
              <a:cs typeface="Montserrat"/>
              <a:sym typeface="Montserrat"/>
            </a:endParaRPr>
          </a:p>
          <a:p>
            <a:pPr algn="l">
              <a:lnSpc>
                <a:spcPts val="2440"/>
              </a:lnSpc>
            </a:pPr>
          </a:p>
          <a:p>
            <a:pPr algn="l">
              <a:lnSpc>
                <a:spcPts val="2440"/>
              </a:lnSpc>
            </a:pPr>
          </a:p>
        </p:txBody>
      </p:sp>
      <p:sp>
        <p:nvSpPr>
          <p:cNvPr id="24" name="TextBox 24"/>
          <p:cNvSpPr txBox="1"/>
          <p:nvPr/>
        </p:nvSpPr>
        <p:spPr>
          <a:xfrm>
            <a:off x="6346688" y="3445290"/>
            <a:ext cx="5482657" cy="36457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Solutions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Deploying specialized AI models on FPGA</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Building a sensor data processing pipeline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Integrated industrial communication standards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Multi-layered security</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Application</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Autom</a:t>
            </a:r>
            <a:r>
              <a:rPr lang="en-US" sz="1770">
                <a:solidFill>
                  <a:srgbClr val="000000"/>
                </a:solidFill>
                <a:latin typeface="Montserrat"/>
                <a:ea typeface="Montserrat"/>
                <a:cs typeface="Montserrat"/>
                <a:sym typeface="Montserrat"/>
              </a:rPr>
              <a:t>atic production line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Product classification and packaging</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Medical or laboratory support</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Logistics and smart warehouse</a:t>
            </a:r>
            <a:endParaRPr lang="en-US" sz="1770">
              <a:solidFill>
                <a:srgbClr val="000000"/>
              </a:solidFill>
              <a:latin typeface="Montserrat"/>
              <a:ea typeface="Montserrat"/>
              <a:cs typeface="Montserrat"/>
              <a:sym typeface="Montserrat"/>
            </a:endParaRPr>
          </a:p>
          <a:p>
            <a:pPr algn="l">
              <a:lnSpc>
                <a:spcPts val="2440"/>
              </a:lnSpc>
            </a:pPr>
          </a:p>
        </p:txBody>
      </p:sp>
      <p:sp>
        <p:nvSpPr>
          <p:cNvPr id="25" name="TextBox 25"/>
          <p:cNvSpPr txBox="1"/>
          <p:nvPr/>
        </p:nvSpPr>
        <p:spPr>
          <a:xfrm>
            <a:off x="6346688" y="7357716"/>
            <a:ext cx="5482657" cy="1207326"/>
          </a:xfrm>
          <a:prstGeom prst="rect">
            <a:avLst/>
          </a:prstGeom>
        </p:spPr>
        <p:txBody>
          <a:bodyPr lIns="0" tIns="0" rIns="0" bIns="0" rtlCol="0" anchor="t">
            <a:spAutoFit/>
          </a:bodyPr>
          <a:lstStyle/>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Result</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Increase proc</a:t>
            </a:r>
            <a:r>
              <a:rPr lang="en-US" sz="1770">
                <a:solidFill>
                  <a:srgbClr val="000000"/>
                </a:solidFill>
                <a:latin typeface="Montserrat"/>
                <a:ea typeface="Montserrat"/>
                <a:cs typeface="Montserrat"/>
                <a:sym typeface="Montserrat"/>
              </a:rPr>
              <a:t>essing speed and response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Increase automation and flexibility</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Easy to integrate and expand</a:t>
            </a:r>
            <a:endParaRPr lang="en-US" sz="1770">
              <a:solidFill>
                <a:srgbClr val="000000"/>
              </a:solidFill>
              <a:latin typeface="Montserrat"/>
              <a:ea typeface="Montserrat"/>
              <a:cs typeface="Montserrat"/>
              <a:sym typeface="Montserrat"/>
            </a:endParaRPr>
          </a:p>
        </p:txBody>
      </p:sp>
      <p:sp>
        <p:nvSpPr>
          <p:cNvPr id="26" name="TextBox 26"/>
          <p:cNvSpPr txBox="1"/>
          <p:nvPr/>
        </p:nvSpPr>
        <p:spPr>
          <a:xfrm>
            <a:off x="193396" y="902787"/>
            <a:ext cx="12872854" cy="590550"/>
          </a:xfrm>
          <a:prstGeom prst="rect">
            <a:avLst/>
          </a:prstGeom>
        </p:spPr>
        <p:txBody>
          <a:bodyPr lIns="0" tIns="0" rIns="0" bIns="0" rtlCol="0" anchor="t">
            <a:spAutoFit/>
          </a:bodyPr>
          <a:lstStyle/>
          <a:p>
            <a:pPr algn="l">
              <a:lnSpc>
                <a:spcPts val="4800"/>
              </a:lnSpc>
            </a:pPr>
            <a:r>
              <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rPr>
              <a:t>Robotic arm system with Edge AI</a:t>
            </a:r>
            <a:endPar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7" name="Freeform 27"/>
          <p:cNvSpPr/>
          <p:nvPr/>
        </p:nvSpPr>
        <p:spPr>
          <a:xfrm>
            <a:off x="198946" y="6251458"/>
            <a:ext cx="5796434" cy="2577391"/>
          </a:xfrm>
          <a:custGeom>
            <a:avLst/>
            <a:gdLst/>
            <a:ahLst/>
            <a:cxnLst/>
            <a:rect l="l" t="t" r="r" b="b"/>
            <a:pathLst>
              <a:path w="5796434" h="2577391">
                <a:moveTo>
                  <a:pt x="0" y="0"/>
                </a:moveTo>
                <a:lnTo>
                  <a:pt x="5796435" y="0"/>
                </a:lnTo>
                <a:lnTo>
                  <a:pt x="5796435" y="2577392"/>
                </a:lnTo>
                <a:lnTo>
                  <a:pt x="0" y="2577392"/>
                </a:lnTo>
                <a:lnTo>
                  <a:pt x="0" y="0"/>
                </a:lnTo>
                <a:close/>
              </a:path>
            </a:pathLst>
          </a:custGeom>
          <a:blipFill>
            <a:blip r:embed="rId2"/>
            <a:stretch>
              <a:fillRect l="-222" r="-222" b="-183"/>
            </a:stretch>
          </a:blipFill>
          <a:ln w="38100" cap="sq">
            <a:solidFill>
              <a:srgbClr val="000000"/>
            </a:solidFill>
            <a:prstDash val="solid"/>
            <a:miter/>
          </a:ln>
        </p:spPr>
      </p:sp>
      <p:sp>
        <p:nvSpPr>
          <p:cNvPr id="28" name="TextBox 28"/>
          <p:cNvSpPr txBox="1"/>
          <p:nvPr/>
        </p:nvSpPr>
        <p:spPr>
          <a:xfrm>
            <a:off x="12464921" y="2008447"/>
            <a:ext cx="4950569" cy="6442647"/>
          </a:xfrm>
          <a:prstGeom prst="rect">
            <a:avLst/>
          </a:prstGeom>
        </p:spPr>
        <p:txBody>
          <a:bodyPr lIns="0" tIns="0" rIns="0" bIns="0" rtlCol="0" anchor="t">
            <a:spAutoFit/>
          </a:bodyPr>
          <a:lstStyle/>
          <a:p>
            <a:pPr algn="l">
              <a:lnSpc>
                <a:spcPts val="2855"/>
              </a:lnSpc>
            </a:pPr>
            <a:r>
              <a:rPr lang="en-US" sz="2070" b="1">
                <a:solidFill>
                  <a:srgbClr val="000000"/>
                </a:solidFill>
                <a:latin typeface="Montserrat Bold" panose="00000800000000000000"/>
                <a:ea typeface="Montserrat Bold" panose="00000800000000000000"/>
                <a:cs typeface="Montserrat Bold" panose="00000800000000000000"/>
                <a:sym typeface="Montserrat Bold" panose="00000800000000000000"/>
              </a:rPr>
              <a:t>Technology Transfer</a:t>
            </a:r>
            <a:endParaRPr lang="en-US" sz="20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Scope</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Technical Documents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Firmware, Sotfware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Hardware</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Design process</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Transitional stages</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1: Transfer Planning</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2: Survey, Deployment, Installation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Stage 3: Acceptance and Evaluation</a:t>
            </a:r>
            <a:endParaRPr lang="en-US" sz="1770">
              <a:solidFill>
                <a:srgbClr val="000000"/>
              </a:solidFill>
              <a:latin typeface="Montserrat"/>
              <a:ea typeface="Montserrat"/>
              <a:cs typeface="Montserrat"/>
              <a:sym typeface="Montserrat"/>
            </a:endParaRPr>
          </a:p>
          <a:p>
            <a:pPr algn="l">
              <a:lnSpc>
                <a:spcPts val="2440"/>
              </a:lnSpc>
            </a:pPr>
            <a:r>
              <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rPr>
              <a:t>Post-transfer support</a:t>
            </a:r>
            <a:endParaRPr lang="en-US" sz="17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Software updates, bug fixes, regular upgrades</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Performance evaluation, system optimization</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Expansion, integration, improvement consulting</a:t>
            </a:r>
            <a:endParaRPr lang="en-US" sz="1770">
              <a:solidFill>
                <a:srgbClr val="000000"/>
              </a:solidFill>
              <a:latin typeface="Montserrat"/>
              <a:ea typeface="Montserrat"/>
              <a:cs typeface="Montserrat"/>
              <a:sym typeface="Montserrat"/>
            </a:endParaRPr>
          </a:p>
          <a:p>
            <a:pPr marL="382270" lvl="1" indent="-191135" algn="l">
              <a:lnSpc>
                <a:spcPts val="2440"/>
              </a:lnSpc>
              <a:buFont typeface="Arial" panose="020B0604020202020204"/>
              <a:buChar char="•"/>
            </a:pPr>
            <a:r>
              <a:rPr lang="en-US" sz="1770">
                <a:solidFill>
                  <a:srgbClr val="000000"/>
                </a:solidFill>
                <a:latin typeface="Montserrat"/>
                <a:ea typeface="Montserrat"/>
                <a:cs typeface="Montserrat"/>
                <a:sym typeface="Montserrat"/>
              </a:rPr>
              <a:t>Provide support team, online knowledge base, regular maintenance packages</a:t>
            </a:r>
            <a:endParaRPr lang="en-US" sz="1770">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AutoShape 3"/>
          <p:cNvSpPr/>
          <p:nvPr/>
        </p:nvSpPr>
        <p:spPr>
          <a:xfrm>
            <a:off x="857881" y="9181843"/>
            <a:ext cx="16230600" cy="0"/>
          </a:xfrm>
          <a:prstGeom prst="line">
            <a:avLst/>
          </a:prstGeom>
          <a:ln w="38100" cap="flat">
            <a:solidFill>
              <a:srgbClr val="145DA0"/>
            </a:solidFill>
            <a:prstDash val="solid"/>
            <a:headEnd type="none" w="sm" len="sm"/>
            <a:tailEnd type="none" w="sm" len="sm"/>
          </a:ln>
        </p:spPr>
      </p:sp>
      <p:sp>
        <p:nvSpPr>
          <p:cNvPr id="4" name="Freeform 4"/>
          <p:cNvSpPr/>
          <p:nvPr/>
        </p:nvSpPr>
        <p:spPr>
          <a:xfrm>
            <a:off x="5162323" y="1538198"/>
            <a:ext cx="7472195" cy="7472195"/>
          </a:xfrm>
          <a:custGeom>
            <a:avLst/>
            <a:gdLst/>
            <a:ahLst/>
            <a:cxnLst/>
            <a:rect l="l" t="t" r="r" b="b"/>
            <a:pathLst>
              <a:path w="7472195" h="7472195">
                <a:moveTo>
                  <a:pt x="0" y="0"/>
                </a:moveTo>
                <a:lnTo>
                  <a:pt x="7472195" y="0"/>
                </a:lnTo>
                <a:lnTo>
                  <a:pt x="7472195" y="7472195"/>
                </a:lnTo>
                <a:lnTo>
                  <a:pt x="0" y="7472195"/>
                </a:lnTo>
                <a:lnTo>
                  <a:pt x="0" y="0"/>
                </a:lnTo>
                <a:close/>
              </a:path>
            </a:pathLst>
          </a:custGeom>
          <a:blipFill>
            <a:blip r:embed="rId2"/>
            <a:stretch>
              <a:fillRect/>
            </a:stretch>
          </a:blipFill>
        </p:spPr>
      </p:sp>
      <p:grpSp>
        <p:nvGrpSpPr>
          <p:cNvPr id="5" name="Group 5"/>
          <p:cNvGrpSpPr/>
          <p:nvPr/>
        </p:nvGrpSpPr>
        <p:grpSpPr>
          <a:xfrm rot="0">
            <a:off x="12026770" y="1790579"/>
            <a:ext cx="5230575" cy="3086100"/>
            <a:chOff x="0" y="0"/>
            <a:chExt cx="1377600" cy="812800"/>
          </a:xfrm>
        </p:grpSpPr>
        <p:sp>
          <p:nvSpPr>
            <p:cNvPr id="6" name="Freeform 6"/>
            <p:cNvSpPr/>
            <p:nvPr/>
          </p:nvSpPr>
          <p:spPr>
            <a:xfrm>
              <a:off x="0" y="0"/>
              <a:ext cx="1377600" cy="812800"/>
            </a:xfrm>
            <a:custGeom>
              <a:avLst/>
              <a:gdLst/>
              <a:ahLst/>
              <a:cxnLst/>
              <a:rect l="l" t="t" r="r" b="b"/>
              <a:pathLst>
                <a:path w="1377600" h="812800">
                  <a:moveTo>
                    <a:pt x="23682" y="0"/>
                  </a:moveTo>
                  <a:lnTo>
                    <a:pt x="1353918" y="0"/>
                  </a:lnTo>
                  <a:cubicBezTo>
                    <a:pt x="1360199" y="0"/>
                    <a:pt x="1366223" y="2495"/>
                    <a:pt x="1370664" y="6936"/>
                  </a:cubicBezTo>
                  <a:cubicBezTo>
                    <a:pt x="1375105" y="11378"/>
                    <a:pt x="1377600" y="17401"/>
                    <a:pt x="1377600" y="23682"/>
                  </a:cubicBezTo>
                  <a:lnTo>
                    <a:pt x="1377600" y="789118"/>
                  </a:lnTo>
                  <a:cubicBezTo>
                    <a:pt x="1377600" y="802197"/>
                    <a:pt x="1366997" y="812800"/>
                    <a:pt x="1353918" y="812800"/>
                  </a:cubicBezTo>
                  <a:lnTo>
                    <a:pt x="23682" y="812800"/>
                  </a:lnTo>
                  <a:cubicBezTo>
                    <a:pt x="10603" y="812800"/>
                    <a:pt x="0" y="802197"/>
                    <a:pt x="0" y="789118"/>
                  </a:cubicBezTo>
                  <a:lnTo>
                    <a:pt x="0" y="23682"/>
                  </a:lnTo>
                  <a:cubicBezTo>
                    <a:pt x="0" y="10603"/>
                    <a:pt x="10603" y="0"/>
                    <a:pt x="23682" y="0"/>
                  </a:cubicBez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04775"/>
              <a:ext cx="1377600" cy="917575"/>
            </a:xfrm>
            <a:prstGeom prst="rect">
              <a:avLst/>
            </a:prstGeom>
          </p:spPr>
          <p:txBody>
            <a:bodyPr lIns="50800" tIns="50800" rIns="50800" bIns="50800" rtlCol="0" anchor="ctr"/>
            <a:lstStyle/>
            <a:p>
              <a:pPr algn="ctr">
                <a:lnSpc>
                  <a:spcPts val="2940"/>
                </a:lnSpc>
              </a:pPr>
            </a:p>
          </p:txBody>
        </p:sp>
      </p:grpSp>
      <p:sp>
        <p:nvSpPr>
          <p:cNvPr id="8" name="Freeform 8"/>
          <p:cNvSpPr/>
          <p:nvPr/>
        </p:nvSpPr>
        <p:spPr>
          <a:xfrm>
            <a:off x="12127122" y="1882855"/>
            <a:ext cx="4961360" cy="2859464"/>
          </a:xfrm>
          <a:custGeom>
            <a:avLst/>
            <a:gdLst/>
            <a:ahLst/>
            <a:cxnLst/>
            <a:rect l="l" t="t" r="r" b="b"/>
            <a:pathLst>
              <a:path w="4961360" h="2859464">
                <a:moveTo>
                  <a:pt x="0" y="0"/>
                </a:moveTo>
                <a:lnTo>
                  <a:pt x="4961359" y="0"/>
                </a:lnTo>
                <a:lnTo>
                  <a:pt x="4961359" y="2859464"/>
                </a:lnTo>
                <a:lnTo>
                  <a:pt x="0" y="2859464"/>
                </a:lnTo>
                <a:lnTo>
                  <a:pt x="0" y="0"/>
                </a:lnTo>
                <a:close/>
              </a:path>
            </a:pathLst>
          </a:custGeom>
          <a:blipFill>
            <a:blip r:embed="rId3">
              <a:alphaModFix amt="63000"/>
            </a:blip>
            <a:stretch>
              <a:fillRect t="-7496" r="-3442" b="-11633"/>
            </a:stretch>
          </a:blipFill>
        </p:spPr>
      </p:sp>
      <p:sp>
        <p:nvSpPr>
          <p:cNvPr id="9" name="Freeform 9"/>
          <p:cNvSpPr/>
          <p:nvPr/>
        </p:nvSpPr>
        <p:spPr>
          <a:xfrm rot="-1090991">
            <a:off x="11596577" y="5054441"/>
            <a:ext cx="2095134" cy="591875"/>
          </a:xfrm>
          <a:custGeom>
            <a:avLst/>
            <a:gdLst/>
            <a:ahLst/>
            <a:cxnLst/>
            <a:rect l="l" t="t" r="r" b="b"/>
            <a:pathLst>
              <a:path w="2095134" h="591875">
                <a:moveTo>
                  <a:pt x="0" y="0"/>
                </a:moveTo>
                <a:lnTo>
                  <a:pt x="2095135" y="0"/>
                </a:lnTo>
                <a:lnTo>
                  <a:pt x="2095135" y="591875"/>
                </a:lnTo>
                <a:lnTo>
                  <a:pt x="0" y="591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0">
            <a:off x="694439" y="2057400"/>
            <a:ext cx="5230575" cy="3086100"/>
            <a:chOff x="0" y="0"/>
            <a:chExt cx="1377600" cy="812800"/>
          </a:xfrm>
        </p:grpSpPr>
        <p:sp>
          <p:nvSpPr>
            <p:cNvPr id="11" name="Freeform 11"/>
            <p:cNvSpPr/>
            <p:nvPr/>
          </p:nvSpPr>
          <p:spPr>
            <a:xfrm>
              <a:off x="0" y="0"/>
              <a:ext cx="1377600" cy="812800"/>
            </a:xfrm>
            <a:custGeom>
              <a:avLst/>
              <a:gdLst/>
              <a:ahLst/>
              <a:cxnLst/>
              <a:rect l="l" t="t" r="r" b="b"/>
              <a:pathLst>
                <a:path w="1377600" h="812800">
                  <a:moveTo>
                    <a:pt x="23682" y="0"/>
                  </a:moveTo>
                  <a:lnTo>
                    <a:pt x="1353918" y="0"/>
                  </a:lnTo>
                  <a:cubicBezTo>
                    <a:pt x="1360199" y="0"/>
                    <a:pt x="1366223" y="2495"/>
                    <a:pt x="1370664" y="6936"/>
                  </a:cubicBezTo>
                  <a:cubicBezTo>
                    <a:pt x="1375105" y="11378"/>
                    <a:pt x="1377600" y="17401"/>
                    <a:pt x="1377600" y="23682"/>
                  </a:cubicBezTo>
                  <a:lnTo>
                    <a:pt x="1377600" y="789118"/>
                  </a:lnTo>
                  <a:cubicBezTo>
                    <a:pt x="1377600" y="802197"/>
                    <a:pt x="1366997" y="812800"/>
                    <a:pt x="1353918" y="812800"/>
                  </a:cubicBezTo>
                  <a:lnTo>
                    <a:pt x="23682" y="812800"/>
                  </a:lnTo>
                  <a:cubicBezTo>
                    <a:pt x="10603" y="812800"/>
                    <a:pt x="0" y="802197"/>
                    <a:pt x="0" y="789118"/>
                  </a:cubicBezTo>
                  <a:lnTo>
                    <a:pt x="0" y="23682"/>
                  </a:lnTo>
                  <a:cubicBezTo>
                    <a:pt x="0" y="10603"/>
                    <a:pt x="10603" y="0"/>
                    <a:pt x="23682" y="0"/>
                  </a:cubicBezTo>
                  <a:close/>
                </a:path>
              </a:pathLst>
            </a:custGeom>
            <a:solidFill>
              <a:srgbClr val="FDFDFD"/>
            </a:solidFill>
            <a:ln w="38100" cap="sq">
              <a:solidFill>
                <a:srgbClr val="000000"/>
              </a:solidFill>
              <a:prstDash val="solid"/>
              <a:miter/>
            </a:ln>
          </p:spPr>
        </p:sp>
        <p:sp>
          <p:nvSpPr>
            <p:cNvPr id="12" name="TextBox 12"/>
            <p:cNvSpPr txBox="1"/>
            <p:nvPr/>
          </p:nvSpPr>
          <p:spPr>
            <a:xfrm>
              <a:off x="0" y="-104775"/>
              <a:ext cx="1377600" cy="917575"/>
            </a:xfrm>
            <a:prstGeom prst="rect">
              <a:avLst/>
            </a:prstGeom>
          </p:spPr>
          <p:txBody>
            <a:bodyPr lIns="50800" tIns="50800" rIns="50800" bIns="50800" rtlCol="0" anchor="ctr"/>
            <a:lstStyle/>
            <a:p>
              <a:pPr algn="ctr">
                <a:lnSpc>
                  <a:spcPts val="2940"/>
                </a:lnSpc>
              </a:pPr>
            </a:p>
          </p:txBody>
        </p:sp>
      </p:grpSp>
      <p:sp>
        <p:nvSpPr>
          <p:cNvPr id="13" name="Freeform 13"/>
          <p:cNvSpPr/>
          <p:nvPr/>
        </p:nvSpPr>
        <p:spPr>
          <a:xfrm flipH="1">
            <a:off x="4501729" y="4446381"/>
            <a:ext cx="2095134" cy="591875"/>
          </a:xfrm>
          <a:custGeom>
            <a:avLst/>
            <a:gdLst/>
            <a:ahLst/>
            <a:cxnLst/>
            <a:rect l="l" t="t" r="r" b="b"/>
            <a:pathLst>
              <a:path w="2095134" h="591875">
                <a:moveTo>
                  <a:pt x="2095134" y="0"/>
                </a:moveTo>
                <a:lnTo>
                  <a:pt x="0" y="0"/>
                </a:lnTo>
                <a:lnTo>
                  <a:pt x="0" y="591876"/>
                </a:lnTo>
                <a:lnTo>
                  <a:pt x="2095134" y="591876"/>
                </a:lnTo>
                <a:lnTo>
                  <a:pt x="2095134"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rot="0">
            <a:off x="694439" y="5639429"/>
            <a:ext cx="5230575" cy="3086100"/>
            <a:chOff x="0" y="0"/>
            <a:chExt cx="1377600" cy="812800"/>
          </a:xfrm>
        </p:grpSpPr>
        <p:sp>
          <p:nvSpPr>
            <p:cNvPr id="15" name="Freeform 15"/>
            <p:cNvSpPr/>
            <p:nvPr/>
          </p:nvSpPr>
          <p:spPr>
            <a:xfrm>
              <a:off x="0" y="0"/>
              <a:ext cx="1377600" cy="812800"/>
            </a:xfrm>
            <a:custGeom>
              <a:avLst/>
              <a:gdLst/>
              <a:ahLst/>
              <a:cxnLst/>
              <a:rect l="l" t="t" r="r" b="b"/>
              <a:pathLst>
                <a:path w="1377600" h="812800">
                  <a:moveTo>
                    <a:pt x="23682" y="0"/>
                  </a:moveTo>
                  <a:lnTo>
                    <a:pt x="1353918" y="0"/>
                  </a:lnTo>
                  <a:cubicBezTo>
                    <a:pt x="1360199" y="0"/>
                    <a:pt x="1366223" y="2495"/>
                    <a:pt x="1370664" y="6936"/>
                  </a:cubicBezTo>
                  <a:cubicBezTo>
                    <a:pt x="1375105" y="11378"/>
                    <a:pt x="1377600" y="17401"/>
                    <a:pt x="1377600" y="23682"/>
                  </a:cubicBezTo>
                  <a:lnTo>
                    <a:pt x="1377600" y="789118"/>
                  </a:lnTo>
                  <a:cubicBezTo>
                    <a:pt x="1377600" y="802197"/>
                    <a:pt x="1366997" y="812800"/>
                    <a:pt x="1353918" y="812800"/>
                  </a:cubicBezTo>
                  <a:lnTo>
                    <a:pt x="23682" y="812800"/>
                  </a:lnTo>
                  <a:cubicBezTo>
                    <a:pt x="10603" y="812800"/>
                    <a:pt x="0" y="802197"/>
                    <a:pt x="0" y="789118"/>
                  </a:cubicBezTo>
                  <a:lnTo>
                    <a:pt x="0" y="23682"/>
                  </a:lnTo>
                  <a:cubicBezTo>
                    <a:pt x="0" y="10603"/>
                    <a:pt x="10603" y="0"/>
                    <a:pt x="23682" y="0"/>
                  </a:cubicBezTo>
                  <a:close/>
                </a:path>
              </a:pathLst>
            </a:custGeom>
            <a:solidFill>
              <a:srgbClr val="000000">
                <a:alpha val="0"/>
              </a:srgbClr>
            </a:solidFill>
            <a:ln w="38100" cap="sq">
              <a:solidFill>
                <a:srgbClr val="000000"/>
              </a:solidFill>
              <a:prstDash val="solid"/>
              <a:miter/>
            </a:ln>
          </p:spPr>
        </p:sp>
        <p:sp>
          <p:nvSpPr>
            <p:cNvPr id="16" name="TextBox 16"/>
            <p:cNvSpPr txBox="1"/>
            <p:nvPr/>
          </p:nvSpPr>
          <p:spPr>
            <a:xfrm>
              <a:off x="0" y="-104775"/>
              <a:ext cx="1377600" cy="917575"/>
            </a:xfrm>
            <a:prstGeom prst="rect">
              <a:avLst/>
            </a:prstGeom>
          </p:spPr>
          <p:txBody>
            <a:bodyPr lIns="50800" tIns="50800" rIns="50800" bIns="50800" rtlCol="0" anchor="ctr"/>
            <a:lstStyle/>
            <a:p>
              <a:pPr algn="ctr">
                <a:lnSpc>
                  <a:spcPts val="2940"/>
                </a:lnSpc>
              </a:pPr>
            </a:p>
          </p:txBody>
        </p:sp>
      </p:grpSp>
      <p:sp>
        <p:nvSpPr>
          <p:cNvPr id="17" name="Freeform 17"/>
          <p:cNvSpPr/>
          <p:nvPr/>
        </p:nvSpPr>
        <p:spPr>
          <a:xfrm>
            <a:off x="891221" y="5705650"/>
            <a:ext cx="4837011" cy="2953658"/>
          </a:xfrm>
          <a:custGeom>
            <a:avLst/>
            <a:gdLst/>
            <a:ahLst/>
            <a:cxnLst/>
            <a:rect l="l" t="t" r="r" b="b"/>
            <a:pathLst>
              <a:path w="4837011" h="2953658">
                <a:moveTo>
                  <a:pt x="0" y="0"/>
                </a:moveTo>
                <a:lnTo>
                  <a:pt x="4837011" y="0"/>
                </a:lnTo>
                <a:lnTo>
                  <a:pt x="4837011" y="2953658"/>
                </a:lnTo>
                <a:lnTo>
                  <a:pt x="0" y="2953658"/>
                </a:lnTo>
                <a:lnTo>
                  <a:pt x="0" y="0"/>
                </a:lnTo>
                <a:close/>
              </a:path>
            </a:pathLst>
          </a:custGeom>
          <a:blipFill>
            <a:blip r:embed="rId6">
              <a:alphaModFix amt="27000"/>
            </a:blip>
            <a:stretch>
              <a:fillRect l="-3430" r="-3430"/>
            </a:stretch>
          </a:blipFill>
        </p:spPr>
      </p:sp>
      <p:sp>
        <p:nvSpPr>
          <p:cNvPr id="18" name="Freeform 18"/>
          <p:cNvSpPr/>
          <p:nvPr/>
        </p:nvSpPr>
        <p:spPr>
          <a:xfrm flipH="1">
            <a:off x="5362791" y="7817903"/>
            <a:ext cx="2095134" cy="591875"/>
          </a:xfrm>
          <a:custGeom>
            <a:avLst/>
            <a:gdLst/>
            <a:ahLst/>
            <a:cxnLst/>
            <a:rect l="l" t="t" r="r" b="b"/>
            <a:pathLst>
              <a:path w="2095134" h="591875">
                <a:moveTo>
                  <a:pt x="2095134" y="0"/>
                </a:moveTo>
                <a:lnTo>
                  <a:pt x="0" y="0"/>
                </a:lnTo>
                <a:lnTo>
                  <a:pt x="0" y="591875"/>
                </a:lnTo>
                <a:lnTo>
                  <a:pt x="2095134" y="591875"/>
                </a:lnTo>
                <a:lnTo>
                  <a:pt x="209513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939697" y="3853459"/>
            <a:ext cx="1189447" cy="1141869"/>
          </a:xfrm>
          <a:custGeom>
            <a:avLst/>
            <a:gdLst/>
            <a:ahLst/>
            <a:cxnLst/>
            <a:rect l="l" t="t" r="r" b="b"/>
            <a:pathLst>
              <a:path w="1189447" h="1141869">
                <a:moveTo>
                  <a:pt x="0" y="0"/>
                </a:moveTo>
                <a:lnTo>
                  <a:pt x="1189447" y="0"/>
                </a:lnTo>
                <a:lnTo>
                  <a:pt x="1189447" y="1141869"/>
                </a:lnTo>
                <a:lnTo>
                  <a:pt x="0" y="11418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2451621" y="3773856"/>
            <a:ext cx="1436819" cy="1264400"/>
          </a:xfrm>
          <a:custGeom>
            <a:avLst/>
            <a:gdLst/>
            <a:ahLst/>
            <a:cxnLst/>
            <a:rect l="l" t="t" r="r" b="b"/>
            <a:pathLst>
              <a:path w="1436819" h="1264400">
                <a:moveTo>
                  <a:pt x="0" y="0"/>
                </a:moveTo>
                <a:lnTo>
                  <a:pt x="1436819" y="0"/>
                </a:lnTo>
                <a:lnTo>
                  <a:pt x="1436819" y="1264401"/>
                </a:lnTo>
                <a:lnTo>
                  <a:pt x="0" y="12644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rot="0">
            <a:off x="7647123" y="2057400"/>
            <a:ext cx="2652117" cy="3086100"/>
            <a:chOff x="0" y="0"/>
            <a:chExt cx="698500" cy="812800"/>
          </a:xfrm>
        </p:grpSpPr>
        <p:sp>
          <p:nvSpPr>
            <p:cNvPr id="22" name="Freeform 2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4E3F8"/>
            </a:solidFill>
          </p:spPr>
        </p:sp>
        <p:sp>
          <p:nvSpPr>
            <p:cNvPr id="23" name="TextBox 23"/>
            <p:cNvSpPr txBox="1"/>
            <p:nvPr/>
          </p:nvSpPr>
          <p:spPr>
            <a:xfrm>
              <a:off x="0" y="34925"/>
              <a:ext cx="698500" cy="638175"/>
            </a:xfrm>
            <a:prstGeom prst="rect">
              <a:avLst/>
            </a:prstGeom>
          </p:spPr>
          <p:txBody>
            <a:bodyPr lIns="50800" tIns="50800" rIns="50800" bIns="50800" rtlCol="0" anchor="ctr"/>
            <a:lstStyle/>
            <a:p>
              <a:pPr algn="ctr">
                <a:lnSpc>
                  <a:spcPts val="2940"/>
                </a:lnSpc>
              </a:pPr>
            </a:p>
          </p:txBody>
        </p:sp>
      </p:grpSp>
      <p:grpSp>
        <p:nvGrpSpPr>
          <p:cNvPr id="24" name="Group 24"/>
          <p:cNvGrpSpPr/>
          <p:nvPr/>
        </p:nvGrpSpPr>
        <p:grpSpPr>
          <a:xfrm rot="0">
            <a:off x="6248864" y="4424393"/>
            <a:ext cx="2652117" cy="3086100"/>
            <a:chOff x="0" y="0"/>
            <a:chExt cx="698500" cy="812800"/>
          </a:xfrm>
        </p:grpSpPr>
        <p:sp>
          <p:nvSpPr>
            <p:cNvPr id="25" name="Freeform 2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1CCBA"/>
            </a:solidFill>
          </p:spPr>
        </p:sp>
        <p:sp>
          <p:nvSpPr>
            <p:cNvPr id="26" name="TextBox 26"/>
            <p:cNvSpPr txBox="1"/>
            <p:nvPr/>
          </p:nvSpPr>
          <p:spPr>
            <a:xfrm>
              <a:off x="0" y="34925"/>
              <a:ext cx="698500" cy="638175"/>
            </a:xfrm>
            <a:prstGeom prst="rect">
              <a:avLst/>
            </a:prstGeom>
          </p:spPr>
          <p:txBody>
            <a:bodyPr lIns="50800" tIns="50800" rIns="50800" bIns="50800" rtlCol="0" anchor="ctr"/>
            <a:lstStyle/>
            <a:p>
              <a:pPr algn="ctr">
                <a:lnSpc>
                  <a:spcPts val="2940"/>
                </a:lnSpc>
              </a:pPr>
            </a:p>
          </p:txBody>
        </p:sp>
      </p:grpSp>
      <p:grpSp>
        <p:nvGrpSpPr>
          <p:cNvPr id="27" name="Group 27"/>
          <p:cNvGrpSpPr/>
          <p:nvPr/>
        </p:nvGrpSpPr>
        <p:grpSpPr>
          <a:xfrm rot="0">
            <a:off x="8973181" y="4424393"/>
            <a:ext cx="2652117" cy="3086100"/>
            <a:chOff x="0" y="0"/>
            <a:chExt cx="698500" cy="812800"/>
          </a:xfrm>
        </p:grpSpPr>
        <p:sp>
          <p:nvSpPr>
            <p:cNvPr id="28" name="Freeform 2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FFF7"/>
            </a:solidFill>
          </p:spPr>
        </p:sp>
        <p:sp>
          <p:nvSpPr>
            <p:cNvPr id="29" name="TextBox 29"/>
            <p:cNvSpPr txBox="1"/>
            <p:nvPr/>
          </p:nvSpPr>
          <p:spPr>
            <a:xfrm>
              <a:off x="0" y="34925"/>
              <a:ext cx="698500" cy="638175"/>
            </a:xfrm>
            <a:prstGeom prst="rect">
              <a:avLst/>
            </a:prstGeom>
          </p:spPr>
          <p:txBody>
            <a:bodyPr lIns="50800" tIns="50800" rIns="50800" bIns="50800" rtlCol="0" anchor="ctr"/>
            <a:lstStyle/>
            <a:p>
              <a:pPr algn="ctr">
                <a:lnSpc>
                  <a:spcPts val="2940"/>
                </a:lnSpc>
              </a:pPr>
            </a:p>
          </p:txBody>
        </p:sp>
      </p:grpSp>
      <p:grpSp>
        <p:nvGrpSpPr>
          <p:cNvPr id="30" name="Group 30"/>
          <p:cNvGrpSpPr/>
          <p:nvPr/>
        </p:nvGrpSpPr>
        <p:grpSpPr>
          <a:xfrm rot="0">
            <a:off x="7842530" y="3789733"/>
            <a:ext cx="2284958" cy="2658860"/>
            <a:chOff x="0" y="0"/>
            <a:chExt cx="698500" cy="812800"/>
          </a:xfrm>
        </p:grpSpPr>
        <p:sp>
          <p:nvSpPr>
            <p:cNvPr id="31" name="Freeform 3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B3FF"/>
            </a:solidFill>
            <a:ln w="38100" cap="sq">
              <a:solidFill>
                <a:srgbClr val="000000"/>
              </a:solidFill>
              <a:prstDash val="solid"/>
              <a:miter/>
            </a:ln>
          </p:spPr>
        </p:sp>
        <p:sp>
          <p:nvSpPr>
            <p:cNvPr id="32" name="TextBox 32"/>
            <p:cNvSpPr txBox="1"/>
            <p:nvPr/>
          </p:nvSpPr>
          <p:spPr>
            <a:xfrm>
              <a:off x="0" y="34925"/>
              <a:ext cx="698500" cy="638175"/>
            </a:xfrm>
            <a:prstGeom prst="rect">
              <a:avLst/>
            </a:prstGeom>
          </p:spPr>
          <p:txBody>
            <a:bodyPr lIns="50800" tIns="50800" rIns="50800" bIns="50800" rtlCol="0" anchor="ctr"/>
            <a:lstStyle/>
            <a:p>
              <a:pPr algn="ctr">
                <a:lnSpc>
                  <a:spcPts val="2940"/>
                </a:lnSpc>
              </a:pPr>
            </a:p>
          </p:txBody>
        </p:sp>
      </p:grpSp>
      <p:sp>
        <p:nvSpPr>
          <p:cNvPr id="33" name="Freeform 33"/>
          <p:cNvSpPr/>
          <p:nvPr/>
        </p:nvSpPr>
        <p:spPr>
          <a:xfrm>
            <a:off x="11815799" y="4962336"/>
            <a:ext cx="4612475" cy="4114800"/>
          </a:xfrm>
          <a:custGeom>
            <a:avLst/>
            <a:gdLst/>
            <a:ahLst/>
            <a:cxnLst/>
            <a:rect l="l" t="t" r="r" b="b"/>
            <a:pathLst>
              <a:path w="4612475" h="4114800">
                <a:moveTo>
                  <a:pt x="0" y="0"/>
                </a:moveTo>
                <a:lnTo>
                  <a:pt x="4612475" y="0"/>
                </a:lnTo>
                <a:lnTo>
                  <a:pt x="4612475"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4" name="TextBox 34"/>
          <p:cNvSpPr txBox="1"/>
          <p:nvPr/>
        </p:nvSpPr>
        <p:spPr>
          <a:xfrm>
            <a:off x="429499" y="1038225"/>
            <a:ext cx="2880227" cy="590550"/>
          </a:xfrm>
          <a:prstGeom prst="rect">
            <a:avLst/>
          </a:prstGeom>
        </p:spPr>
        <p:txBody>
          <a:bodyPr lIns="0" tIns="0" rIns="0" bIns="0" rtlCol="0" anchor="t">
            <a:spAutoFit/>
          </a:bodyPr>
          <a:lstStyle/>
          <a:p>
            <a:pPr algn="l">
              <a:lnSpc>
                <a:spcPts val="4800"/>
              </a:lnSpc>
            </a:pPr>
            <a:r>
              <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rPr>
              <a:t>Capability</a:t>
            </a:r>
            <a:endParaRPr lang="en-US" sz="4000" b="1">
              <a:solidFill>
                <a:srgbClr val="24438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TextBox 35"/>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36" name="TextBox 36"/>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37" name="TextBox 37"/>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15</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p:txBody>
      </p:sp>
      <p:sp>
        <p:nvSpPr>
          <p:cNvPr id="38" name="TextBox 38"/>
          <p:cNvSpPr txBox="1"/>
          <p:nvPr/>
        </p:nvSpPr>
        <p:spPr>
          <a:xfrm>
            <a:off x="1470107" y="2193077"/>
            <a:ext cx="3692216" cy="489053"/>
          </a:xfrm>
          <a:prstGeom prst="rect">
            <a:avLst/>
          </a:prstGeom>
        </p:spPr>
        <p:txBody>
          <a:bodyPr lIns="0" tIns="0" rIns="0" bIns="0" rtlCol="0" anchor="t">
            <a:spAutoFit/>
          </a:bodyPr>
          <a:lstStyle/>
          <a:p>
            <a:pPr algn="l">
              <a:lnSpc>
                <a:spcPts val="4020"/>
              </a:lnSpc>
              <a:spcBef>
                <a:spcPct val="0"/>
              </a:spcBef>
            </a:pPr>
            <a:r>
              <a:rPr lang="en-US" sz="2870" b="1">
                <a:solidFill>
                  <a:srgbClr val="000000"/>
                </a:solidFill>
                <a:latin typeface="Montserrat Bold" panose="00000800000000000000"/>
                <a:ea typeface="Montserrat Bold" panose="00000800000000000000"/>
                <a:cs typeface="Montserrat Bold" panose="00000800000000000000"/>
                <a:sym typeface="Montserrat Bold" panose="00000800000000000000"/>
              </a:rPr>
              <a:t>Custom AI models</a:t>
            </a:r>
            <a:endParaRPr lang="en-US" sz="28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9" name="TextBox 39"/>
          <p:cNvSpPr txBox="1"/>
          <p:nvPr/>
        </p:nvSpPr>
        <p:spPr>
          <a:xfrm>
            <a:off x="1534420" y="5743589"/>
            <a:ext cx="3031621" cy="489053"/>
          </a:xfrm>
          <a:prstGeom prst="rect">
            <a:avLst/>
          </a:prstGeom>
        </p:spPr>
        <p:txBody>
          <a:bodyPr lIns="0" tIns="0" rIns="0" bIns="0" rtlCol="0" anchor="t">
            <a:spAutoFit/>
          </a:bodyPr>
          <a:lstStyle/>
          <a:p>
            <a:pPr algn="l">
              <a:lnSpc>
                <a:spcPts val="4020"/>
              </a:lnSpc>
              <a:spcBef>
                <a:spcPct val="0"/>
              </a:spcBef>
            </a:pPr>
            <a:r>
              <a:rPr lang="en-US" sz="2870" b="1">
                <a:solidFill>
                  <a:srgbClr val="000000"/>
                </a:solidFill>
                <a:latin typeface="Montserrat Bold" panose="00000800000000000000"/>
                <a:ea typeface="Montserrat Bold" panose="00000800000000000000"/>
                <a:cs typeface="Montserrat Bold" panose="00000800000000000000"/>
                <a:sym typeface="Montserrat Bold" panose="00000800000000000000"/>
              </a:rPr>
              <a:t>Custom Boards</a:t>
            </a:r>
            <a:endParaRPr lang="en-US" sz="28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0" name="TextBox 40"/>
          <p:cNvSpPr txBox="1"/>
          <p:nvPr/>
        </p:nvSpPr>
        <p:spPr>
          <a:xfrm>
            <a:off x="12807128" y="1977126"/>
            <a:ext cx="4079189" cy="489053"/>
          </a:xfrm>
          <a:prstGeom prst="rect">
            <a:avLst/>
          </a:prstGeom>
        </p:spPr>
        <p:txBody>
          <a:bodyPr lIns="0" tIns="0" rIns="0" bIns="0" rtlCol="0" anchor="t">
            <a:spAutoFit/>
          </a:bodyPr>
          <a:lstStyle/>
          <a:p>
            <a:pPr algn="l">
              <a:lnSpc>
                <a:spcPts val="4020"/>
              </a:lnSpc>
              <a:spcBef>
                <a:spcPct val="0"/>
              </a:spcBef>
            </a:pPr>
            <a:r>
              <a:rPr lang="en-US" sz="2870" b="1">
                <a:solidFill>
                  <a:srgbClr val="000000"/>
                </a:solidFill>
                <a:latin typeface="Montserrat Bold" panose="00000800000000000000"/>
                <a:ea typeface="Montserrat Bold" panose="00000800000000000000"/>
                <a:cs typeface="Montserrat Bold" panose="00000800000000000000"/>
                <a:sym typeface="Montserrat Bold" panose="00000800000000000000"/>
              </a:rPr>
              <a:t>Custom IP Design</a:t>
            </a:r>
            <a:endParaRPr lang="en-US" sz="287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1" name="TextBox 41"/>
          <p:cNvSpPr txBox="1"/>
          <p:nvPr/>
        </p:nvSpPr>
        <p:spPr>
          <a:xfrm>
            <a:off x="7858125" y="4513373"/>
            <a:ext cx="2269362" cy="1144906"/>
          </a:xfrm>
          <a:prstGeom prst="rect">
            <a:avLst/>
          </a:prstGeom>
        </p:spPr>
        <p:txBody>
          <a:bodyPr lIns="0" tIns="0" rIns="0" bIns="0" rtlCol="0" anchor="t">
            <a:spAutoFit/>
          </a:bodyPr>
          <a:lstStyle/>
          <a:p>
            <a:pPr algn="ctr">
              <a:lnSpc>
                <a:spcPts val="4620"/>
              </a:lnSpc>
              <a:spcBef>
                <a:spcPct val="0"/>
              </a:spcBef>
            </a:pPr>
            <a:r>
              <a:rPr lang="en-US" sz="3300" b="1">
                <a:solidFill>
                  <a:srgbClr val="000000"/>
                </a:solidFill>
                <a:latin typeface="Montserrat Bold" panose="00000800000000000000"/>
                <a:ea typeface="Montserrat Bold" panose="00000800000000000000"/>
                <a:cs typeface="Montserrat Bold" panose="00000800000000000000"/>
                <a:sym typeface="Montserrat Bold" panose="00000800000000000000"/>
              </a:rPr>
              <a:t>Customer Solutions</a:t>
            </a:r>
            <a:endParaRPr lang="en-US" sz="33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2" name="TextBox 42"/>
          <p:cNvSpPr txBox="1"/>
          <p:nvPr/>
        </p:nvSpPr>
        <p:spPr>
          <a:xfrm>
            <a:off x="873826" y="2950724"/>
            <a:ext cx="4837011" cy="72771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Montserrat"/>
                <a:ea typeface="Montserrat"/>
                <a:cs typeface="Montserrat"/>
                <a:sym typeface="Montserrat"/>
              </a:rPr>
              <a:t>Develop suitable AI models based on requirements</a:t>
            </a:r>
            <a:endParaRPr lang="en-US" sz="2100">
              <a:solidFill>
                <a:srgbClr val="000000"/>
              </a:solidFill>
              <a:latin typeface="Montserrat"/>
              <a:ea typeface="Montserrat"/>
              <a:cs typeface="Montserrat"/>
              <a:sym typeface="Montserrat"/>
            </a:endParaRPr>
          </a:p>
        </p:txBody>
      </p:sp>
      <p:sp>
        <p:nvSpPr>
          <p:cNvPr id="43" name="TextBox 43"/>
          <p:cNvSpPr txBox="1"/>
          <p:nvPr/>
        </p:nvSpPr>
        <p:spPr>
          <a:xfrm>
            <a:off x="939697" y="6289792"/>
            <a:ext cx="4837011" cy="1099185"/>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Montserrat"/>
                <a:ea typeface="Montserrat"/>
                <a:cs typeface="Montserrat"/>
                <a:sym typeface="Montserrat"/>
              </a:rPr>
              <a:t>Developing circuit boards based on PCB (Printed Circuit Board) technology solutions</a:t>
            </a:r>
            <a:endParaRPr lang="en-US" sz="2100">
              <a:solidFill>
                <a:srgbClr val="000000"/>
              </a:solidFill>
              <a:latin typeface="Montserrat"/>
              <a:ea typeface="Montserrat"/>
              <a:cs typeface="Montserrat"/>
              <a:sym typeface="Montserrat"/>
            </a:endParaRPr>
          </a:p>
        </p:txBody>
      </p:sp>
      <p:sp>
        <p:nvSpPr>
          <p:cNvPr id="44" name="TextBox 44"/>
          <p:cNvSpPr txBox="1"/>
          <p:nvPr/>
        </p:nvSpPr>
        <p:spPr>
          <a:xfrm>
            <a:off x="12212847" y="2644030"/>
            <a:ext cx="4837011" cy="72771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Montserrat"/>
                <a:ea typeface="Montserrat"/>
                <a:cs typeface="Montserrat"/>
                <a:sym typeface="Montserrat"/>
              </a:rPr>
              <a:t>Design, development and packaging of Semiconductor IPs</a:t>
            </a:r>
            <a:endParaRPr lang="en-US" sz="2100">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440" b="-2440"/>
            </a:stretch>
          </a:blipFill>
        </p:spPr>
      </p:sp>
      <p:sp>
        <p:nvSpPr>
          <p:cNvPr id="3" name="TextBox 3"/>
          <p:cNvSpPr txBox="1"/>
          <p:nvPr/>
        </p:nvSpPr>
        <p:spPr>
          <a:xfrm>
            <a:off x="964963" y="343237"/>
            <a:ext cx="6518507" cy="1371642"/>
          </a:xfrm>
          <a:prstGeom prst="rect">
            <a:avLst/>
          </a:prstGeom>
        </p:spPr>
        <p:txBody>
          <a:bodyPr lIns="0" tIns="0" rIns="0" bIns="0" rtlCol="0" anchor="t">
            <a:spAutoFit/>
          </a:bodyPr>
          <a:lstStyle/>
          <a:p>
            <a:pPr algn="ctr">
              <a:lnSpc>
                <a:spcPts val="11295"/>
              </a:lnSpc>
            </a:pPr>
            <a:r>
              <a:rPr lang="en-US" sz="8070" b="1">
                <a:solidFill>
                  <a:srgbClr val="FFFFFF"/>
                </a:solidFill>
                <a:latin typeface="Montserrat Bold" panose="00000800000000000000"/>
                <a:ea typeface="Montserrat Bold" panose="00000800000000000000"/>
                <a:cs typeface="Montserrat Bold" panose="00000800000000000000"/>
                <a:sym typeface="Montserrat Bold" panose="00000800000000000000"/>
              </a:rPr>
              <a:t>VERON R&amp;D</a:t>
            </a:r>
            <a:endParaRPr lang="en-US" sz="807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 name="Freeform 4"/>
          <p:cNvSpPr/>
          <p:nvPr/>
        </p:nvSpPr>
        <p:spPr>
          <a:xfrm>
            <a:off x="964963" y="6160877"/>
            <a:ext cx="3154783" cy="3097423"/>
          </a:xfrm>
          <a:custGeom>
            <a:avLst/>
            <a:gdLst/>
            <a:ahLst/>
            <a:cxnLst/>
            <a:rect l="l" t="t" r="r" b="b"/>
            <a:pathLst>
              <a:path w="3154783" h="3097423">
                <a:moveTo>
                  <a:pt x="0" y="0"/>
                </a:moveTo>
                <a:lnTo>
                  <a:pt x="3154783" y="0"/>
                </a:lnTo>
                <a:lnTo>
                  <a:pt x="3154783" y="3097423"/>
                </a:lnTo>
                <a:lnTo>
                  <a:pt x="0" y="3097423"/>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444574" y="7119930"/>
            <a:ext cx="11743607" cy="1303141"/>
          </a:xfrm>
          <a:prstGeom prst="rect">
            <a:avLst/>
          </a:prstGeom>
        </p:spPr>
        <p:txBody>
          <a:bodyPr lIns="0" tIns="0" rIns="0" bIns="0" rtlCol="0" anchor="t">
            <a:spAutoFit/>
          </a:bodyPr>
          <a:lstStyle/>
          <a:p>
            <a:pPr algn="l">
              <a:lnSpc>
                <a:spcPts val="9945"/>
              </a:lnSpc>
              <a:spcBef>
                <a:spcPct val="0"/>
              </a:spcBef>
            </a:pPr>
            <a:r>
              <a:rPr lang="en-US" sz="9380" b="1">
                <a:solidFill>
                  <a:srgbClr val="FFFFFF"/>
                </a:solidFill>
                <a:latin typeface="TT Lakes Neue Bold" panose="02010001040000080307"/>
                <a:ea typeface="TT Lakes Neue Bold" panose="02010001040000080307"/>
                <a:cs typeface="TT Lakes Neue Bold" panose="02010001040000080307"/>
                <a:sym typeface="TT Lakes Neue Bold" panose="02010001040000080307"/>
              </a:rPr>
              <a:t>SEMICONDUCTOR</a:t>
            </a:r>
            <a:endParaRPr lang="en-US" sz="9380" b="1">
              <a:solidFill>
                <a:srgbClr val="FFFFFF"/>
              </a:solidFill>
              <a:latin typeface="TT Lakes Neue Bold" panose="02010001040000080307"/>
              <a:ea typeface="TT Lakes Neue Bold" panose="02010001040000080307"/>
              <a:cs typeface="TT Lakes Neue Bold" panose="02010001040000080307"/>
              <a:sym typeface="TT Lakes Neue Bold" panose="02010001040000080307"/>
            </a:endParaRPr>
          </a:p>
        </p:txBody>
      </p:sp>
      <p:sp>
        <p:nvSpPr>
          <p:cNvPr id="6" name="TextBox 6"/>
          <p:cNvSpPr txBox="1"/>
          <p:nvPr/>
        </p:nvSpPr>
        <p:spPr>
          <a:xfrm>
            <a:off x="1678919" y="7119930"/>
            <a:ext cx="1625057" cy="1303141"/>
          </a:xfrm>
          <a:prstGeom prst="rect">
            <a:avLst/>
          </a:prstGeom>
        </p:spPr>
        <p:txBody>
          <a:bodyPr lIns="0" tIns="0" rIns="0" bIns="0" rtlCol="0" anchor="t">
            <a:spAutoFit/>
          </a:bodyPr>
          <a:lstStyle/>
          <a:p>
            <a:pPr algn="l">
              <a:lnSpc>
                <a:spcPts val="9945"/>
              </a:lnSpc>
              <a:spcBef>
                <a:spcPct val="0"/>
              </a:spcBef>
            </a:pPr>
            <a:r>
              <a:rPr lang="en-US" sz="9380" b="1">
                <a:solidFill>
                  <a:srgbClr val="84E3F8"/>
                </a:solidFill>
                <a:latin typeface="TT Lakes Neue Bold" panose="02010001040000080307"/>
                <a:ea typeface="TT Lakes Neue Bold" panose="02010001040000080307"/>
                <a:cs typeface="TT Lakes Neue Bold" panose="02010001040000080307"/>
                <a:sym typeface="TT Lakes Neue Bold" panose="02010001040000080307"/>
              </a:rPr>
              <a:t>AI </a:t>
            </a:r>
            <a:endParaRPr lang="en-US" sz="9380" b="1">
              <a:solidFill>
                <a:srgbClr val="84E3F8"/>
              </a:solidFill>
              <a:latin typeface="TT Lakes Neue Bold" panose="02010001040000080307"/>
              <a:ea typeface="TT Lakes Neue Bold" panose="02010001040000080307"/>
              <a:cs typeface="TT Lakes Neue Bold" panose="02010001040000080307"/>
              <a:sym typeface="TT Lakes Neue Bold" panose="02010001040000080307"/>
            </a:endParaRPr>
          </a:p>
        </p:txBody>
      </p:sp>
      <p:sp>
        <p:nvSpPr>
          <p:cNvPr id="7" name="AutoShape 7"/>
          <p:cNvSpPr/>
          <p:nvPr/>
        </p:nvSpPr>
        <p:spPr>
          <a:xfrm>
            <a:off x="1028700" y="9230214"/>
            <a:ext cx="16230600" cy="0"/>
          </a:xfrm>
          <a:prstGeom prst="line">
            <a:avLst/>
          </a:prstGeom>
          <a:ln w="38100" cap="flat">
            <a:solidFill>
              <a:srgbClr val="FFFFFF"/>
            </a:solidFill>
            <a:prstDash val="solid"/>
            <a:headEnd type="none" w="sm" len="sm"/>
            <a:tailEnd type="none" w="sm" len="sm"/>
          </a:ln>
        </p:spPr>
      </p:sp>
      <p:sp>
        <p:nvSpPr>
          <p:cNvPr id="8" name="TextBox 8"/>
          <p:cNvSpPr txBox="1"/>
          <p:nvPr/>
        </p:nvSpPr>
        <p:spPr>
          <a:xfrm>
            <a:off x="1028700" y="9294847"/>
            <a:ext cx="3708160" cy="422910"/>
          </a:xfrm>
          <a:prstGeom prst="rect">
            <a:avLst/>
          </a:prstGeom>
        </p:spPr>
        <p:txBody>
          <a:bodyPr lIns="0" tIns="0" rIns="0" bIns="0" rtlCol="0" anchor="t">
            <a:spAutoFit/>
          </a:bodyPr>
          <a:lstStyle/>
          <a:p>
            <a:pPr algn="l">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9" name="TextBox 9"/>
          <p:cNvSpPr txBox="1"/>
          <p:nvPr/>
        </p:nvSpPr>
        <p:spPr>
          <a:xfrm>
            <a:off x="6867609" y="9294847"/>
            <a:ext cx="4552782" cy="422910"/>
          </a:xfrm>
          <a:prstGeom prst="rect">
            <a:avLst/>
          </a:prstGeom>
        </p:spPr>
        <p:txBody>
          <a:bodyPr lIns="0" tIns="0" rIns="0" bIns="0" rtlCol="0" anchor="t">
            <a:spAutoFit/>
          </a:bodyPr>
          <a:lstStyle/>
          <a:p>
            <a:pPr algn="ctr">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10" name="TextBox 10"/>
          <p:cNvSpPr txBox="1"/>
          <p:nvPr/>
        </p:nvSpPr>
        <p:spPr>
          <a:xfrm>
            <a:off x="13348975" y="9294847"/>
            <a:ext cx="3708160" cy="422910"/>
          </a:xfrm>
          <a:prstGeom prst="rect">
            <a:avLst/>
          </a:prstGeom>
        </p:spPr>
        <p:txBody>
          <a:bodyPr lIns="0" tIns="0" rIns="0" bIns="0" rtlCol="0" anchor="t">
            <a:spAutoFit/>
          </a:bodyPr>
          <a:lstStyle/>
          <a:p>
            <a:pPr algn="r">
              <a:lnSpc>
                <a:spcPts val="2940"/>
              </a:lnSpc>
            </a:pPr>
            <a:r>
              <a:rPr lang="en-US" sz="2100">
                <a:solidFill>
                  <a:srgbClr val="FFFFFF"/>
                </a:solidFill>
                <a:latin typeface="Agrandir" panose="00000500000000000000"/>
                <a:ea typeface="Agrandir" panose="00000500000000000000"/>
                <a:cs typeface="Agrandir" panose="00000500000000000000"/>
                <a:sym typeface="Agrandir" panose="00000500000000000000"/>
              </a:rPr>
              <a:t>Page 01</a:t>
            </a:r>
            <a:endParaRPr lang="en-US" sz="2100">
              <a:solidFill>
                <a:srgbClr val="FFFFFF"/>
              </a:solidFill>
              <a:latin typeface="Agrandir" panose="00000500000000000000"/>
              <a:ea typeface="Agrandir" panose="00000500000000000000"/>
              <a:cs typeface="Agrandir" panose="00000500000000000000"/>
              <a:sym typeface="Agrandir"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39" b="-2139"/>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3013" b="-3013"/>
            </a:stretch>
          </a:blipFill>
        </p:spPr>
      </p:sp>
      <p:sp>
        <p:nvSpPr>
          <p:cNvPr id="3" name="Freeform 3"/>
          <p:cNvSpPr/>
          <p:nvPr/>
        </p:nvSpPr>
        <p:spPr>
          <a:xfrm rot="-1314761">
            <a:off x="4371670" y="5630342"/>
            <a:ext cx="19149891" cy="6989710"/>
          </a:xfrm>
          <a:custGeom>
            <a:avLst/>
            <a:gdLst/>
            <a:ahLst/>
            <a:cxnLst/>
            <a:rect l="l" t="t" r="r" b="b"/>
            <a:pathLst>
              <a:path w="19149891" h="6989710">
                <a:moveTo>
                  <a:pt x="0" y="0"/>
                </a:moveTo>
                <a:lnTo>
                  <a:pt x="19149891" y="0"/>
                </a:lnTo>
                <a:lnTo>
                  <a:pt x="19149891" y="6989710"/>
                </a:lnTo>
                <a:lnTo>
                  <a:pt x="0" y="6989710"/>
                </a:lnTo>
                <a:lnTo>
                  <a:pt x="0" y="0"/>
                </a:lnTo>
                <a:close/>
              </a:path>
            </a:pathLst>
          </a:custGeom>
          <a:blipFill>
            <a:blip r:embed="rId2">
              <a:alphaModFix amt="80000"/>
            </a:blip>
            <a:stretch>
              <a:fillRect/>
            </a:stretch>
          </a:blipFill>
        </p:spPr>
      </p:sp>
      <p:sp>
        <p:nvSpPr>
          <p:cNvPr id="4" name="AutoShape 4"/>
          <p:cNvSpPr/>
          <p:nvPr/>
        </p:nvSpPr>
        <p:spPr>
          <a:xfrm>
            <a:off x="1028700" y="9230214"/>
            <a:ext cx="16230600" cy="0"/>
          </a:xfrm>
          <a:prstGeom prst="line">
            <a:avLst/>
          </a:prstGeom>
          <a:ln w="19050" cap="flat">
            <a:solidFill>
              <a:srgbClr val="FFFFFF"/>
            </a:solidFill>
            <a:prstDash val="solid"/>
            <a:headEnd type="none" w="sm" len="sm"/>
            <a:tailEnd type="none" w="sm" len="sm"/>
          </a:ln>
        </p:spPr>
      </p:sp>
      <p:grpSp>
        <p:nvGrpSpPr>
          <p:cNvPr id="5" name="Group 5"/>
          <p:cNvGrpSpPr/>
          <p:nvPr/>
        </p:nvGrpSpPr>
        <p:grpSpPr>
          <a:xfrm rot="0">
            <a:off x="415993" y="342765"/>
            <a:ext cx="8088044" cy="1028700"/>
            <a:chOff x="0" y="0"/>
            <a:chExt cx="1140054" cy="145001"/>
          </a:xfrm>
        </p:grpSpPr>
        <p:sp>
          <p:nvSpPr>
            <p:cNvPr id="6" name="Freeform 6"/>
            <p:cNvSpPr/>
            <p:nvPr/>
          </p:nvSpPr>
          <p:spPr>
            <a:xfrm>
              <a:off x="0" y="0"/>
              <a:ext cx="1140054" cy="145001"/>
            </a:xfrm>
            <a:custGeom>
              <a:avLst/>
              <a:gdLst/>
              <a:ahLst/>
              <a:cxnLst/>
              <a:rect l="l" t="t" r="r" b="b"/>
              <a:pathLst>
                <a:path w="1140054" h="145001">
                  <a:moveTo>
                    <a:pt x="19144" y="0"/>
                  </a:moveTo>
                  <a:lnTo>
                    <a:pt x="1120910" y="0"/>
                  </a:lnTo>
                  <a:cubicBezTo>
                    <a:pt x="1125988" y="0"/>
                    <a:pt x="1130857" y="2017"/>
                    <a:pt x="1134447" y="5607"/>
                  </a:cubicBezTo>
                  <a:cubicBezTo>
                    <a:pt x="1138037" y="9197"/>
                    <a:pt x="1140054" y="14067"/>
                    <a:pt x="1140054" y="19144"/>
                  </a:cubicBezTo>
                  <a:lnTo>
                    <a:pt x="1140054" y="125857"/>
                  </a:lnTo>
                  <a:cubicBezTo>
                    <a:pt x="1140054" y="136430"/>
                    <a:pt x="1131483" y="145001"/>
                    <a:pt x="1120910" y="145001"/>
                  </a:cubicBezTo>
                  <a:lnTo>
                    <a:pt x="19144" y="145001"/>
                  </a:lnTo>
                  <a:cubicBezTo>
                    <a:pt x="8571" y="145001"/>
                    <a:pt x="0" y="136430"/>
                    <a:pt x="0" y="125857"/>
                  </a:cubicBezTo>
                  <a:lnTo>
                    <a:pt x="0" y="19144"/>
                  </a:lnTo>
                  <a:cubicBezTo>
                    <a:pt x="0" y="8571"/>
                    <a:pt x="8571" y="0"/>
                    <a:pt x="19144" y="0"/>
                  </a:cubicBezTo>
                  <a:close/>
                </a:path>
              </a:pathLst>
            </a:custGeom>
            <a:solidFill>
              <a:srgbClr val="244389">
                <a:alpha val="18824"/>
              </a:srgbClr>
            </a:solidFill>
            <a:ln w="38100" cap="sq">
              <a:solidFill>
                <a:srgbClr val="FFFFFF">
                  <a:alpha val="18824"/>
                </a:srgbClr>
              </a:solidFill>
              <a:prstDash val="solid"/>
              <a:miter/>
            </a:ln>
          </p:spPr>
        </p:sp>
        <p:sp>
          <p:nvSpPr>
            <p:cNvPr id="7" name="TextBox 7"/>
            <p:cNvSpPr txBox="1"/>
            <p:nvPr/>
          </p:nvSpPr>
          <p:spPr>
            <a:xfrm>
              <a:off x="0" y="-38100"/>
              <a:ext cx="1140054" cy="183101"/>
            </a:xfrm>
            <a:prstGeom prst="rect">
              <a:avLst/>
            </a:prstGeom>
          </p:spPr>
          <p:txBody>
            <a:bodyPr lIns="50800" tIns="50800" rIns="50800" bIns="50800" rtlCol="0" anchor="ctr"/>
            <a:lstStyle/>
            <a:p>
              <a:pPr algn="ctr">
                <a:lnSpc>
                  <a:spcPts val="2660"/>
                </a:lnSpc>
                <a:spcBef>
                  <a:spcPct val="0"/>
                </a:spcBef>
              </a:pPr>
            </a:p>
          </p:txBody>
        </p:sp>
      </p:grpSp>
      <p:sp>
        <p:nvSpPr>
          <p:cNvPr id="8" name="Freeform 8"/>
          <p:cNvSpPr/>
          <p:nvPr/>
        </p:nvSpPr>
        <p:spPr>
          <a:xfrm>
            <a:off x="783290" y="584286"/>
            <a:ext cx="490819" cy="444414"/>
          </a:xfrm>
          <a:custGeom>
            <a:avLst/>
            <a:gdLst/>
            <a:ahLst/>
            <a:cxnLst/>
            <a:rect l="l" t="t" r="r" b="b"/>
            <a:pathLst>
              <a:path w="490819" h="444414">
                <a:moveTo>
                  <a:pt x="0" y="0"/>
                </a:moveTo>
                <a:lnTo>
                  <a:pt x="490820" y="0"/>
                </a:lnTo>
                <a:lnTo>
                  <a:pt x="490820" y="444414"/>
                </a:lnTo>
                <a:lnTo>
                  <a:pt x="0" y="444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7635878" y="584286"/>
            <a:ext cx="590762" cy="590762"/>
          </a:xfrm>
          <a:custGeom>
            <a:avLst/>
            <a:gdLst/>
            <a:ahLst/>
            <a:cxnLst/>
            <a:rect l="l" t="t" r="r" b="b"/>
            <a:pathLst>
              <a:path w="590762" h="590762">
                <a:moveTo>
                  <a:pt x="0" y="0"/>
                </a:moveTo>
                <a:lnTo>
                  <a:pt x="590762" y="0"/>
                </a:lnTo>
                <a:lnTo>
                  <a:pt x="590762" y="590762"/>
                </a:lnTo>
                <a:lnTo>
                  <a:pt x="0" y="5907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rot="0">
            <a:off x="1473030" y="3590188"/>
            <a:ext cx="2722116" cy="1022155"/>
            <a:chOff x="0" y="0"/>
            <a:chExt cx="1768157" cy="663944"/>
          </a:xfrm>
        </p:grpSpPr>
        <p:sp>
          <p:nvSpPr>
            <p:cNvPr id="11" name="Freeform 11"/>
            <p:cNvSpPr/>
            <p:nvPr/>
          </p:nvSpPr>
          <p:spPr>
            <a:xfrm>
              <a:off x="0" y="0"/>
              <a:ext cx="1768157" cy="663944"/>
            </a:xfrm>
            <a:custGeom>
              <a:avLst/>
              <a:gdLst/>
              <a:ahLst/>
              <a:cxnLst/>
              <a:rect l="l" t="t" r="r" b="b"/>
              <a:pathLst>
                <a:path w="1768157" h="663944">
                  <a:moveTo>
                    <a:pt x="1564957" y="0"/>
                  </a:moveTo>
                  <a:cubicBezTo>
                    <a:pt x="1677182" y="0"/>
                    <a:pt x="1768157" y="148629"/>
                    <a:pt x="1768157" y="331972"/>
                  </a:cubicBezTo>
                  <a:cubicBezTo>
                    <a:pt x="1768157" y="515315"/>
                    <a:pt x="1677182" y="663944"/>
                    <a:pt x="1564957" y="663944"/>
                  </a:cubicBezTo>
                  <a:lnTo>
                    <a:pt x="203200" y="663944"/>
                  </a:lnTo>
                  <a:cubicBezTo>
                    <a:pt x="90976" y="663944"/>
                    <a:pt x="0" y="515315"/>
                    <a:pt x="0" y="331972"/>
                  </a:cubicBezTo>
                  <a:cubicBezTo>
                    <a:pt x="0" y="148629"/>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sp>
        <p:sp>
          <p:nvSpPr>
            <p:cNvPr id="12" name="TextBox 12"/>
            <p:cNvSpPr txBox="1"/>
            <p:nvPr/>
          </p:nvSpPr>
          <p:spPr>
            <a:xfrm>
              <a:off x="0" y="-38100"/>
              <a:ext cx="1768157" cy="702044"/>
            </a:xfrm>
            <a:prstGeom prst="rect">
              <a:avLst/>
            </a:prstGeom>
          </p:spPr>
          <p:txBody>
            <a:bodyPr lIns="50800" tIns="50800" rIns="50800" bIns="50800" rtlCol="0" anchor="ctr"/>
            <a:lstStyle/>
            <a:p>
              <a:pPr algn="ctr">
                <a:lnSpc>
                  <a:spcPts val="2085"/>
                </a:lnSpc>
              </a:pPr>
            </a:p>
          </p:txBody>
        </p:sp>
      </p:grpSp>
      <p:grpSp>
        <p:nvGrpSpPr>
          <p:cNvPr id="13" name="Group 13"/>
          <p:cNvGrpSpPr/>
          <p:nvPr/>
        </p:nvGrpSpPr>
        <p:grpSpPr>
          <a:xfrm rot="0">
            <a:off x="5506551" y="3644042"/>
            <a:ext cx="2722116" cy="1022155"/>
            <a:chOff x="0" y="0"/>
            <a:chExt cx="1768157" cy="663944"/>
          </a:xfrm>
        </p:grpSpPr>
        <p:sp>
          <p:nvSpPr>
            <p:cNvPr id="14" name="Freeform 14"/>
            <p:cNvSpPr/>
            <p:nvPr/>
          </p:nvSpPr>
          <p:spPr>
            <a:xfrm>
              <a:off x="0" y="0"/>
              <a:ext cx="1768157" cy="663944"/>
            </a:xfrm>
            <a:custGeom>
              <a:avLst/>
              <a:gdLst/>
              <a:ahLst/>
              <a:cxnLst/>
              <a:rect l="l" t="t" r="r" b="b"/>
              <a:pathLst>
                <a:path w="1768157" h="663944">
                  <a:moveTo>
                    <a:pt x="1564957" y="0"/>
                  </a:moveTo>
                  <a:cubicBezTo>
                    <a:pt x="1677182" y="0"/>
                    <a:pt x="1768157" y="148629"/>
                    <a:pt x="1768157" y="331972"/>
                  </a:cubicBezTo>
                  <a:cubicBezTo>
                    <a:pt x="1768157" y="515315"/>
                    <a:pt x="1677182" y="663944"/>
                    <a:pt x="1564957" y="663944"/>
                  </a:cubicBezTo>
                  <a:lnTo>
                    <a:pt x="203200" y="663944"/>
                  </a:lnTo>
                  <a:cubicBezTo>
                    <a:pt x="90976" y="663944"/>
                    <a:pt x="0" y="515315"/>
                    <a:pt x="0" y="331972"/>
                  </a:cubicBezTo>
                  <a:cubicBezTo>
                    <a:pt x="0" y="148629"/>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sp>
        <p:sp>
          <p:nvSpPr>
            <p:cNvPr id="15" name="TextBox 15"/>
            <p:cNvSpPr txBox="1"/>
            <p:nvPr/>
          </p:nvSpPr>
          <p:spPr>
            <a:xfrm>
              <a:off x="0" y="-38100"/>
              <a:ext cx="1768157" cy="702044"/>
            </a:xfrm>
            <a:prstGeom prst="rect">
              <a:avLst/>
            </a:prstGeom>
          </p:spPr>
          <p:txBody>
            <a:bodyPr lIns="50800" tIns="50800" rIns="50800" bIns="50800" rtlCol="0" anchor="ctr"/>
            <a:lstStyle/>
            <a:p>
              <a:pPr algn="ctr">
                <a:lnSpc>
                  <a:spcPts val="2085"/>
                </a:lnSpc>
              </a:pPr>
            </a:p>
          </p:txBody>
        </p:sp>
      </p:grpSp>
      <p:grpSp>
        <p:nvGrpSpPr>
          <p:cNvPr id="16" name="Group 16"/>
          <p:cNvGrpSpPr/>
          <p:nvPr/>
        </p:nvGrpSpPr>
        <p:grpSpPr>
          <a:xfrm rot="0">
            <a:off x="9802328" y="3698994"/>
            <a:ext cx="2722116" cy="984055"/>
            <a:chOff x="0" y="0"/>
            <a:chExt cx="1768157" cy="639196"/>
          </a:xfrm>
        </p:grpSpPr>
        <p:sp>
          <p:nvSpPr>
            <p:cNvPr id="17" name="Freeform 17"/>
            <p:cNvSpPr/>
            <p:nvPr/>
          </p:nvSpPr>
          <p:spPr>
            <a:xfrm>
              <a:off x="0" y="0"/>
              <a:ext cx="1768157" cy="639196"/>
            </a:xfrm>
            <a:custGeom>
              <a:avLst/>
              <a:gdLst/>
              <a:ahLst/>
              <a:cxnLst/>
              <a:rect l="l" t="t" r="r" b="b"/>
              <a:pathLst>
                <a:path w="1768157" h="639196">
                  <a:moveTo>
                    <a:pt x="1564957" y="0"/>
                  </a:moveTo>
                  <a:cubicBezTo>
                    <a:pt x="1677182" y="0"/>
                    <a:pt x="1768157" y="143089"/>
                    <a:pt x="1768157" y="319598"/>
                  </a:cubicBezTo>
                  <a:cubicBezTo>
                    <a:pt x="1768157" y="496107"/>
                    <a:pt x="1677182" y="639196"/>
                    <a:pt x="1564957" y="639196"/>
                  </a:cubicBezTo>
                  <a:lnTo>
                    <a:pt x="203200" y="639196"/>
                  </a:lnTo>
                  <a:cubicBezTo>
                    <a:pt x="90976" y="639196"/>
                    <a:pt x="0" y="496107"/>
                    <a:pt x="0" y="319598"/>
                  </a:cubicBezTo>
                  <a:cubicBezTo>
                    <a:pt x="0" y="143089"/>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sp>
        <p:sp>
          <p:nvSpPr>
            <p:cNvPr id="18" name="TextBox 18"/>
            <p:cNvSpPr txBox="1"/>
            <p:nvPr/>
          </p:nvSpPr>
          <p:spPr>
            <a:xfrm>
              <a:off x="0" y="-38100"/>
              <a:ext cx="1768157" cy="677296"/>
            </a:xfrm>
            <a:prstGeom prst="rect">
              <a:avLst/>
            </a:prstGeom>
          </p:spPr>
          <p:txBody>
            <a:bodyPr lIns="50800" tIns="50800" rIns="50800" bIns="50800" rtlCol="0" anchor="ctr"/>
            <a:lstStyle/>
            <a:p>
              <a:pPr algn="ctr">
                <a:lnSpc>
                  <a:spcPts val="2085"/>
                </a:lnSpc>
              </a:pPr>
            </a:p>
          </p:txBody>
        </p:sp>
      </p:grpSp>
      <p:grpSp>
        <p:nvGrpSpPr>
          <p:cNvPr id="19" name="Group 19"/>
          <p:cNvGrpSpPr/>
          <p:nvPr/>
        </p:nvGrpSpPr>
        <p:grpSpPr>
          <a:xfrm rot="0">
            <a:off x="14042136" y="3755845"/>
            <a:ext cx="2722116" cy="984055"/>
            <a:chOff x="0" y="0"/>
            <a:chExt cx="1768157" cy="639196"/>
          </a:xfrm>
        </p:grpSpPr>
        <p:sp>
          <p:nvSpPr>
            <p:cNvPr id="20" name="Freeform 20"/>
            <p:cNvSpPr/>
            <p:nvPr/>
          </p:nvSpPr>
          <p:spPr>
            <a:xfrm>
              <a:off x="0" y="0"/>
              <a:ext cx="1768157" cy="639196"/>
            </a:xfrm>
            <a:custGeom>
              <a:avLst/>
              <a:gdLst/>
              <a:ahLst/>
              <a:cxnLst/>
              <a:rect l="l" t="t" r="r" b="b"/>
              <a:pathLst>
                <a:path w="1768157" h="639196">
                  <a:moveTo>
                    <a:pt x="1564957" y="0"/>
                  </a:moveTo>
                  <a:cubicBezTo>
                    <a:pt x="1677182" y="0"/>
                    <a:pt x="1768157" y="143089"/>
                    <a:pt x="1768157" y="319598"/>
                  </a:cubicBezTo>
                  <a:cubicBezTo>
                    <a:pt x="1768157" y="496107"/>
                    <a:pt x="1677182" y="639196"/>
                    <a:pt x="1564957" y="639196"/>
                  </a:cubicBezTo>
                  <a:lnTo>
                    <a:pt x="203200" y="639196"/>
                  </a:lnTo>
                  <a:cubicBezTo>
                    <a:pt x="90976" y="639196"/>
                    <a:pt x="0" y="496107"/>
                    <a:pt x="0" y="319598"/>
                  </a:cubicBezTo>
                  <a:cubicBezTo>
                    <a:pt x="0" y="143089"/>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sp>
        <p:sp>
          <p:nvSpPr>
            <p:cNvPr id="21" name="TextBox 21"/>
            <p:cNvSpPr txBox="1"/>
            <p:nvPr/>
          </p:nvSpPr>
          <p:spPr>
            <a:xfrm>
              <a:off x="0" y="-38100"/>
              <a:ext cx="1768157" cy="677296"/>
            </a:xfrm>
            <a:prstGeom prst="rect">
              <a:avLst/>
            </a:prstGeom>
          </p:spPr>
          <p:txBody>
            <a:bodyPr lIns="50800" tIns="50800" rIns="50800" bIns="50800" rtlCol="0" anchor="ctr"/>
            <a:lstStyle/>
            <a:p>
              <a:pPr algn="ctr">
                <a:lnSpc>
                  <a:spcPts val="2085"/>
                </a:lnSpc>
              </a:pPr>
            </a:p>
          </p:txBody>
        </p:sp>
      </p:grpSp>
      <p:grpSp>
        <p:nvGrpSpPr>
          <p:cNvPr id="22" name="Group 22"/>
          <p:cNvGrpSpPr/>
          <p:nvPr/>
        </p:nvGrpSpPr>
        <p:grpSpPr>
          <a:xfrm rot="0">
            <a:off x="1473030" y="4945719"/>
            <a:ext cx="2722116" cy="3811674"/>
            <a:chOff x="0" y="0"/>
            <a:chExt cx="716936" cy="1003898"/>
          </a:xfrm>
        </p:grpSpPr>
        <p:sp>
          <p:nvSpPr>
            <p:cNvPr id="23" name="Freeform 23"/>
            <p:cNvSpPr/>
            <p:nvPr/>
          </p:nvSpPr>
          <p:spPr>
            <a:xfrm>
              <a:off x="0" y="0"/>
              <a:ext cx="716936" cy="1003898"/>
            </a:xfrm>
            <a:custGeom>
              <a:avLst/>
              <a:gdLst/>
              <a:ahLst/>
              <a:cxnLst/>
              <a:rect l="l" t="t" r="r" b="b"/>
              <a:pathLst>
                <a:path w="716936" h="1003898">
                  <a:moveTo>
                    <a:pt x="91011" y="0"/>
                  </a:moveTo>
                  <a:lnTo>
                    <a:pt x="625925" y="0"/>
                  </a:lnTo>
                  <a:cubicBezTo>
                    <a:pt x="650063" y="0"/>
                    <a:pt x="673212" y="9589"/>
                    <a:pt x="690280" y="26656"/>
                  </a:cubicBezTo>
                  <a:cubicBezTo>
                    <a:pt x="707347" y="43724"/>
                    <a:pt x="716936" y="66873"/>
                    <a:pt x="716936" y="91011"/>
                  </a:cubicBezTo>
                  <a:lnTo>
                    <a:pt x="716936" y="912887"/>
                  </a:lnTo>
                  <a:cubicBezTo>
                    <a:pt x="716936" y="937025"/>
                    <a:pt x="707347" y="960174"/>
                    <a:pt x="690280" y="977241"/>
                  </a:cubicBezTo>
                  <a:cubicBezTo>
                    <a:pt x="673212" y="994309"/>
                    <a:pt x="650063" y="1003898"/>
                    <a:pt x="625925" y="1003898"/>
                  </a:cubicBezTo>
                  <a:lnTo>
                    <a:pt x="91011" y="1003898"/>
                  </a:lnTo>
                  <a:cubicBezTo>
                    <a:pt x="66873" y="1003898"/>
                    <a:pt x="43724" y="994309"/>
                    <a:pt x="26656" y="977241"/>
                  </a:cubicBezTo>
                  <a:cubicBezTo>
                    <a:pt x="9589" y="960174"/>
                    <a:pt x="0" y="937025"/>
                    <a:pt x="0" y="912887"/>
                  </a:cubicBezTo>
                  <a:lnTo>
                    <a:pt x="0" y="91011"/>
                  </a:lnTo>
                  <a:cubicBezTo>
                    <a:pt x="0" y="66873"/>
                    <a:pt x="9589" y="43724"/>
                    <a:pt x="26656" y="26656"/>
                  </a:cubicBezTo>
                  <a:cubicBezTo>
                    <a:pt x="43724" y="9589"/>
                    <a:pt x="66873" y="0"/>
                    <a:pt x="91011" y="0"/>
                  </a:cubicBezTo>
                  <a:close/>
                </a:path>
              </a:pathLst>
            </a:custGeom>
            <a:solidFill>
              <a:srgbClr val="FFFFFF"/>
            </a:solidFill>
            <a:ln w="38100" cap="rnd">
              <a:solidFill>
                <a:srgbClr val="000000"/>
              </a:solidFill>
              <a:prstDash val="solid"/>
              <a:round/>
            </a:ln>
          </p:spPr>
        </p:sp>
        <p:sp>
          <p:nvSpPr>
            <p:cNvPr id="24" name="TextBox 24"/>
            <p:cNvSpPr txBox="1"/>
            <p:nvPr/>
          </p:nvSpPr>
          <p:spPr>
            <a:xfrm>
              <a:off x="0" y="-38100"/>
              <a:ext cx="716936" cy="1041998"/>
            </a:xfrm>
            <a:prstGeom prst="rect">
              <a:avLst/>
            </a:prstGeom>
          </p:spPr>
          <p:txBody>
            <a:bodyPr lIns="50800" tIns="50800" rIns="50800" bIns="50800" rtlCol="0" anchor="ctr"/>
            <a:lstStyle/>
            <a:p>
              <a:pPr algn="ctr">
                <a:lnSpc>
                  <a:spcPts val="2085"/>
                </a:lnSpc>
              </a:pPr>
            </a:p>
          </p:txBody>
        </p:sp>
      </p:grpSp>
      <p:grpSp>
        <p:nvGrpSpPr>
          <p:cNvPr id="25" name="Group 25"/>
          <p:cNvGrpSpPr/>
          <p:nvPr/>
        </p:nvGrpSpPr>
        <p:grpSpPr>
          <a:xfrm rot="0">
            <a:off x="1343209" y="7789268"/>
            <a:ext cx="2981759" cy="968125"/>
            <a:chOff x="0" y="0"/>
            <a:chExt cx="785319" cy="254979"/>
          </a:xfrm>
        </p:grpSpPr>
        <p:sp>
          <p:nvSpPr>
            <p:cNvPr id="26" name="Freeform 26"/>
            <p:cNvSpPr/>
            <p:nvPr/>
          </p:nvSpPr>
          <p:spPr>
            <a:xfrm>
              <a:off x="0" y="0"/>
              <a:ext cx="785319" cy="254979"/>
            </a:xfrm>
            <a:custGeom>
              <a:avLst/>
              <a:gdLst/>
              <a:ahLst/>
              <a:cxnLst/>
              <a:rect l="l" t="t" r="r" b="b"/>
              <a:pathLst>
                <a:path w="785319" h="254979">
                  <a:moveTo>
                    <a:pt x="59718" y="0"/>
                  </a:moveTo>
                  <a:lnTo>
                    <a:pt x="725601" y="0"/>
                  </a:lnTo>
                  <a:cubicBezTo>
                    <a:pt x="741439" y="0"/>
                    <a:pt x="756629" y="6292"/>
                    <a:pt x="767828" y="17491"/>
                  </a:cubicBezTo>
                  <a:cubicBezTo>
                    <a:pt x="779027" y="28690"/>
                    <a:pt x="785319" y="43880"/>
                    <a:pt x="785319" y="59718"/>
                  </a:cubicBezTo>
                  <a:lnTo>
                    <a:pt x="785319" y="195262"/>
                  </a:lnTo>
                  <a:cubicBezTo>
                    <a:pt x="785319" y="211100"/>
                    <a:pt x="779027" y="226289"/>
                    <a:pt x="767828" y="237488"/>
                  </a:cubicBezTo>
                  <a:cubicBezTo>
                    <a:pt x="756629" y="248688"/>
                    <a:pt x="741439" y="254979"/>
                    <a:pt x="725601" y="254979"/>
                  </a:cubicBezTo>
                  <a:lnTo>
                    <a:pt x="59718" y="254979"/>
                  </a:lnTo>
                  <a:cubicBezTo>
                    <a:pt x="43880" y="254979"/>
                    <a:pt x="28690" y="248688"/>
                    <a:pt x="17491" y="237488"/>
                  </a:cubicBezTo>
                  <a:cubicBezTo>
                    <a:pt x="6292" y="226289"/>
                    <a:pt x="0" y="211100"/>
                    <a:pt x="0" y="195262"/>
                  </a:cubicBezTo>
                  <a:lnTo>
                    <a:pt x="0" y="59718"/>
                  </a:lnTo>
                  <a:cubicBezTo>
                    <a:pt x="0" y="43880"/>
                    <a:pt x="6292" y="28690"/>
                    <a:pt x="17491" y="17491"/>
                  </a:cubicBezTo>
                  <a:cubicBezTo>
                    <a:pt x="28690" y="6292"/>
                    <a:pt x="43880" y="0"/>
                    <a:pt x="59718" y="0"/>
                  </a:cubicBezTo>
                  <a:close/>
                </a:path>
              </a:pathLst>
            </a:custGeom>
            <a:solidFill>
              <a:srgbClr val="244389"/>
            </a:solidFill>
            <a:ln w="38100" cap="rnd">
              <a:solidFill>
                <a:srgbClr val="FFFFFF"/>
              </a:solidFill>
              <a:prstDash val="solid"/>
              <a:round/>
            </a:ln>
          </p:spPr>
        </p:sp>
        <p:sp>
          <p:nvSpPr>
            <p:cNvPr id="27" name="TextBox 27"/>
            <p:cNvSpPr txBox="1"/>
            <p:nvPr/>
          </p:nvSpPr>
          <p:spPr>
            <a:xfrm>
              <a:off x="0" y="-38100"/>
              <a:ext cx="785319" cy="293079"/>
            </a:xfrm>
            <a:prstGeom prst="rect">
              <a:avLst/>
            </a:prstGeom>
          </p:spPr>
          <p:txBody>
            <a:bodyPr lIns="50800" tIns="50800" rIns="50800" bIns="50800" rtlCol="0" anchor="ctr"/>
            <a:lstStyle/>
            <a:p>
              <a:pPr algn="ctr">
                <a:lnSpc>
                  <a:spcPts val="2085"/>
                </a:lnSpc>
              </a:pPr>
            </a:p>
          </p:txBody>
        </p:sp>
      </p:grpSp>
      <p:grpSp>
        <p:nvGrpSpPr>
          <p:cNvPr id="28" name="Group 28"/>
          <p:cNvGrpSpPr/>
          <p:nvPr/>
        </p:nvGrpSpPr>
        <p:grpSpPr>
          <a:xfrm rot="0">
            <a:off x="5506551" y="4999572"/>
            <a:ext cx="2722116" cy="3811674"/>
            <a:chOff x="0" y="0"/>
            <a:chExt cx="716936" cy="1003898"/>
          </a:xfrm>
        </p:grpSpPr>
        <p:sp>
          <p:nvSpPr>
            <p:cNvPr id="29" name="Freeform 29"/>
            <p:cNvSpPr/>
            <p:nvPr/>
          </p:nvSpPr>
          <p:spPr>
            <a:xfrm>
              <a:off x="0" y="0"/>
              <a:ext cx="716936" cy="1003898"/>
            </a:xfrm>
            <a:custGeom>
              <a:avLst/>
              <a:gdLst/>
              <a:ahLst/>
              <a:cxnLst/>
              <a:rect l="l" t="t" r="r" b="b"/>
              <a:pathLst>
                <a:path w="716936" h="1003898">
                  <a:moveTo>
                    <a:pt x="91011" y="0"/>
                  </a:moveTo>
                  <a:lnTo>
                    <a:pt x="625925" y="0"/>
                  </a:lnTo>
                  <a:cubicBezTo>
                    <a:pt x="650063" y="0"/>
                    <a:pt x="673212" y="9589"/>
                    <a:pt x="690280" y="26656"/>
                  </a:cubicBezTo>
                  <a:cubicBezTo>
                    <a:pt x="707347" y="43724"/>
                    <a:pt x="716936" y="66873"/>
                    <a:pt x="716936" y="91011"/>
                  </a:cubicBezTo>
                  <a:lnTo>
                    <a:pt x="716936" y="912887"/>
                  </a:lnTo>
                  <a:cubicBezTo>
                    <a:pt x="716936" y="937025"/>
                    <a:pt x="707347" y="960174"/>
                    <a:pt x="690280" y="977241"/>
                  </a:cubicBezTo>
                  <a:cubicBezTo>
                    <a:pt x="673212" y="994309"/>
                    <a:pt x="650063" y="1003898"/>
                    <a:pt x="625925" y="1003898"/>
                  </a:cubicBezTo>
                  <a:lnTo>
                    <a:pt x="91011" y="1003898"/>
                  </a:lnTo>
                  <a:cubicBezTo>
                    <a:pt x="66873" y="1003898"/>
                    <a:pt x="43724" y="994309"/>
                    <a:pt x="26656" y="977241"/>
                  </a:cubicBezTo>
                  <a:cubicBezTo>
                    <a:pt x="9589" y="960174"/>
                    <a:pt x="0" y="937025"/>
                    <a:pt x="0" y="912887"/>
                  </a:cubicBezTo>
                  <a:lnTo>
                    <a:pt x="0" y="91011"/>
                  </a:lnTo>
                  <a:cubicBezTo>
                    <a:pt x="0" y="66873"/>
                    <a:pt x="9589" y="43724"/>
                    <a:pt x="26656" y="26656"/>
                  </a:cubicBezTo>
                  <a:cubicBezTo>
                    <a:pt x="43724" y="9589"/>
                    <a:pt x="66873" y="0"/>
                    <a:pt x="91011" y="0"/>
                  </a:cubicBezTo>
                  <a:close/>
                </a:path>
              </a:pathLst>
            </a:custGeom>
            <a:solidFill>
              <a:srgbClr val="FFFFFF"/>
            </a:solidFill>
            <a:ln w="38100" cap="rnd">
              <a:solidFill>
                <a:srgbClr val="000000"/>
              </a:solidFill>
              <a:prstDash val="solid"/>
              <a:round/>
            </a:ln>
          </p:spPr>
        </p:sp>
        <p:sp>
          <p:nvSpPr>
            <p:cNvPr id="30" name="TextBox 30"/>
            <p:cNvSpPr txBox="1"/>
            <p:nvPr/>
          </p:nvSpPr>
          <p:spPr>
            <a:xfrm>
              <a:off x="0" y="-38100"/>
              <a:ext cx="716936" cy="1041998"/>
            </a:xfrm>
            <a:prstGeom prst="rect">
              <a:avLst/>
            </a:prstGeom>
          </p:spPr>
          <p:txBody>
            <a:bodyPr lIns="50800" tIns="50800" rIns="50800" bIns="50800" rtlCol="0" anchor="ctr"/>
            <a:lstStyle/>
            <a:p>
              <a:pPr algn="ctr">
                <a:lnSpc>
                  <a:spcPts val="2085"/>
                </a:lnSpc>
              </a:pPr>
            </a:p>
          </p:txBody>
        </p:sp>
      </p:grpSp>
      <p:grpSp>
        <p:nvGrpSpPr>
          <p:cNvPr id="31" name="Group 31"/>
          <p:cNvGrpSpPr/>
          <p:nvPr/>
        </p:nvGrpSpPr>
        <p:grpSpPr>
          <a:xfrm rot="0">
            <a:off x="5319148" y="7861073"/>
            <a:ext cx="2981759" cy="968125"/>
            <a:chOff x="0" y="0"/>
            <a:chExt cx="785319" cy="254979"/>
          </a:xfrm>
        </p:grpSpPr>
        <p:sp>
          <p:nvSpPr>
            <p:cNvPr id="32" name="Freeform 32"/>
            <p:cNvSpPr/>
            <p:nvPr/>
          </p:nvSpPr>
          <p:spPr>
            <a:xfrm>
              <a:off x="0" y="0"/>
              <a:ext cx="785319" cy="254979"/>
            </a:xfrm>
            <a:custGeom>
              <a:avLst/>
              <a:gdLst/>
              <a:ahLst/>
              <a:cxnLst/>
              <a:rect l="l" t="t" r="r" b="b"/>
              <a:pathLst>
                <a:path w="785319" h="254979">
                  <a:moveTo>
                    <a:pt x="59718" y="0"/>
                  </a:moveTo>
                  <a:lnTo>
                    <a:pt x="725601" y="0"/>
                  </a:lnTo>
                  <a:cubicBezTo>
                    <a:pt x="741439" y="0"/>
                    <a:pt x="756629" y="6292"/>
                    <a:pt x="767828" y="17491"/>
                  </a:cubicBezTo>
                  <a:cubicBezTo>
                    <a:pt x="779027" y="28690"/>
                    <a:pt x="785319" y="43880"/>
                    <a:pt x="785319" y="59718"/>
                  </a:cubicBezTo>
                  <a:lnTo>
                    <a:pt x="785319" y="195262"/>
                  </a:lnTo>
                  <a:cubicBezTo>
                    <a:pt x="785319" y="211100"/>
                    <a:pt x="779027" y="226289"/>
                    <a:pt x="767828" y="237488"/>
                  </a:cubicBezTo>
                  <a:cubicBezTo>
                    <a:pt x="756629" y="248688"/>
                    <a:pt x="741439" y="254979"/>
                    <a:pt x="725601" y="254979"/>
                  </a:cubicBezTo>
                  <a:lnTo>
                    <a:pt x="59718" y="254979"/>
                  </a:lnTo>
                  <a:cubicBezTo>
                    <a:pt x="43880" y="254979"/>
                    <a:pt x="28690" y="248688"/>
                    <a:pt x="17491" y="237488"/>
                  </a:cubicBezTo>
                  <a:cubicBezTo>
                    <a:pt x="6292" y="226289"/>
                    <a:pt x="0" y="211100"/>
                    <a:pt x="0" y="195262"/>
                  </a:cubicBezTo>
                  <a:lnTo>
                    <a:pt x="0" y="59718"/>
                  </a:lnTo>
                  <a:cubicBezTo>
                    <a:pt x="0" y="43880"/>
                    <a:pt x="6292" y="28690"/>
                    <a:pt x="17491" y="17491"/>
                  </a:cubicBezTo>
                  <a:cubicBezTo>
                    <a:pt x="28690" y="6292"/>
                    <a:pt x="43880" y="0"/>
                    <a:pt x="59718" y="0"/>
                  </a:cubicBezTo>
                  <a:close/>
                </a:path>
              </a:pathLst>
            </a:custGeom>
            <a:solidFill>
              <a:srgbClr val="244389"/>
            </a:solidFill>
            <a:ln w="38100" cap="rnd">
              <a:solidFill>
                <a:srgbClr val="FFFFFF"/>
              </a:solidFill>
              <a:prstDash val="solid"/>
              <a:round/>
            </a:ln>
          </p:spPr>
        </p:sp>
        <p:sp>
          <p:nvSpPr>
            <p:cNvPr id="33" name="TextBox 33"/>
            <p:cNvSpPr txBox="1"/>
            <p:nvPr/>
          </p:nvSpPr>
          <p:spPr>
            <a:xfrm>
              <a:off x="0" y="-38100"/>
              <a:ext cx="785319" cy="293079"/>
            </a:xfrm>
            <a:prstGeom prst="rect">
              <a:avLst/>
            </a:prstGeom>
          </p:spPr>
          <p:txBody>
            <a:bodyPr lIns="50800" tIns="50800" rIns="50800" bIns="50800" rtlCol="0" anchor="ctr"/>
            <a:lstStyle/>
            <a:p>
              <a:pPr algn="ctr">
                <a:lnSpc>
                  <a:spcPts val="2085"/>
                </a:lnSpc>
              </a:pPr>
            </a:p>
          </p:txBody>
        </p:sp>
      </p:grpSp>
      <p:grpSp>
        <p:nvGrpSpPr>
          <p:cNvPr id="34" name="Group 34"/>
          <p:cNvGrpSpPr/>
          <p:nvPr/>
        </p:nvGrpSpPr>
        <p:grpSpPr>
          <a:xfrm rot="0">
            <a:off x="9819322" y="5017524"/>
            <a:ext cx="2722116" cy="3811674"/>
            <a:chOff x="0" y="0"/>
            <a:chExt cx="716936" cy="1003898"/>
          </a:xfrm>
        </p:grpSpPr>
        <p:sp>
          <p:nvSpPr>
            <p:cNvPr id="35" name="Freeform 35"/>
            <p:cNvSpPr/>
            <p:nvPr/>
          </p:nvSpPr>
          <p:spPr>
            <a:xfrm>
              <a:off x="0" y="0"/>
              <a:ext cx="716936" cy="1003898"/>
            </a:xfrm>
            <a:custGeom>
              <a:avLst/>
              <a:gdLst/>
              <a:ahLst/>
              <a:cxnLst/>
              <a:rect l="l" t="t" r="r" b="b"/>
              <a:pathLst>
                <a:path w="716936" h="1003898">
                  <a:moveTo>
                    <a:pt x="91011" y="0"/>
                  </a:moveTo>
                  <a:lnTo>
                    <a:pt x="625925" y="0"/>
                  </a:lnTo>
                  <a:cubicBezTo>
                    <a:pt x="650063" y="0"/>
                    <a:pt x="673212" y="9589"/>
                    <a:pt x="690280" y="26656"/>
                  </a:cubicBezTo>
                  <a:cubicBezTo>
                    <a:pt x="707347" y="43724"/>
                    <a:pt x="716936" y="66873"/>
                    <a:pt x="716936" y="91011"/>
                  </a:cubicBezTo>
                  <a:lnTo>
                    <a:pt x="716936" y="912887"/>
                  </a:lnTo>
                  <a:cubicBezTo>
                    <a:pt x="716936" y="937025"/>
                    <a:pt x="707347" y="960174"/>
                    <a:pt x="690280" y="977241"/>
                  </a:cubicBezTo>
                  <a:cubicBezTo>
                    <a:pt x="673212" y="994309"/>
                    <a:pt x="650063" y="1003898"/>
                    <a:pt x="625925" y="1003898"/>
                  </a:cubicBezTo>
                  <a:lnTo>
                    <a:pt x="91011" y="1003898"/>
                  </a:lnTo>
                  <a:cubicBezTo>
                    <a:pt x="66873" y="1003898"/>
                    <a:pt x="43724" y="994309"/>
                    <a:pt x="26656" y="977241"/>
                  </a:cubicBezTo>
                  <a:cubicBezTo>
                    <a:pt x="9589" y="960174"/>
                    <a:pt x="0" y="937025"/>
                    <a:pt x="0" y="912887"/>
                  </a:cubicBezTo>
                  <a:lnTo>
                    <a:pt x="0" y="91011"/>
                  </a:lnTo>
                  <a:cubicBezTo>
                    <a:pt x="0" y="66873"/>
                    <a:pt x="9589" y="43724"/>
                    <a:pt x="26656" y="26656"/>
                  </a:cubicBezTo>
                  <a:cubicBezTo>
                    <a:pt x="43724" y="9589"/>
                    <a:pt x="66873" y="0"/>
                    <a:pt x="91011" y="0"/>
                  </a:cubicBezTo>
                  <a:close/>
                </a:path>
              </a:pathLst>
            </a:custGeom>
            <a:solidFill>
              <a:srgbClr val="FFFFFF"/>
            </a:solidFill>
            <a:ln w="38100" cap="rnd">
              <a:solidFill>
                <a:srgbClr val="000000"/>
              </a:solidFill>
              <a:prstDash val="solid"/>
              <a:round/>
            </a:ln>
          </p:spPr>
        </p:sp>
        <p:sp>
          <p:nvSpPr>
            <p:cNvPr id="36" name="TextBox 36"/>
            <p:cNvSpPr txBox="1"/>
            <p:nvPr/>
          </p:nvSpPr>
          <p:spPr>
            <a:xfrm>
              <a:off x="0" y="-38100"/>
              <a:ext cx="716936" cy="1041998"/>
            </a:xfrm>
            <a:prstGeom prst="rect">
              <a:avLst/>
            </a:prstGeom>
          </p:spPr>
          <p:txBody>
            <a:bodyPr lIns="50800" tIns="50800" rIns="50800" bIns="50800" rtlCol="0" anchor="ctr"/>
            <a:lstStyle/>
            <a:p>
              <a:pPr algn="ctr">
                <a:lnSpc>
                  <a:spcPts val="2085"/>
                </a:lnSpc>
              </a:pPr>
            </a:p>
          </p:txBody>
        </p:sp>
      </p:grpSp>
      <p:grpSp>
        <p:nvGrpSpPr>
          <p:cNvPr id="37" name="Group 37"/>
          <p:cNvGrpSpPr/>
          <p:nvPr/>
        </p:nvGrpSpPr>
        <p:grpSpPr>
          <a:xfrm rot="0">
            <a:off x="9672506" y="7879024"/>
            <a:ext cx="2981759" cy="968125"/>
            <a:chOff x="0" y="0"/>
            <a:chExt cx="785319" cy="254979"/>
          </a:xfrm>
        </p:grpSpPr>
        <p:sp>
          <p:nvSpPr>
            <p:cNvPr id="38" name="Freeform 38"/>
            <p:cNvSpPr/>
            <p:nvPr/>
          </p:nvSpPr>
          <p:spPr>
            <a:xfrm>
              <a:off x="0" y="0"/>
              <a:ext cx="785319" cy="254979"/>
            </a:xfrm>
            <a:custGeom>
              <a:avLst/>
              <a:gdLst/>
              <a:ahLst/>
              <a:cxnLst/>
              <a:rect l="l" t="t" r="r" b="b"/>
              <a:pathLst>
                <a:path w="785319" h="254979">
                  <a:moveTo>
                    <a:pt x="59718" y="0"/>
                  </a:moveTo>
                  <a:lnTo>
                    <a:pt x="725601" y="0"/>
                  </a:lnTo>
                  <a:cubicBezTo>
                    <a:pt x="741439" y="0"/>
                    <a:pt x="756629" y="6292"/>
                    <a:pt x="767828" y="17491"/>
                  </a:cubicBezTo>
                  <a:cubicBezTo>
                    <a:pt x="779027" y="28690"/>
                    <a:pt x="785319" y="43880"/>
                    <a:pt x="785319" y="59718"/>
                  </a:cubicBezTo>
                  <a:lnTo>
                    <a:pt x="785319" y="195262"/>
                  </a:lnTo>
                  <a:cubicBezTo>
                    <a:pt x="785319" y="211100"/>
                    <a:pt x="779027" y="226289"/>
                    <a:pt x="767828" y="237488"/>
                  </a:cubicBezTo>
                  <a:cubicBezTo>
                    <a:pt x="756629" y="248688"/>
                    <a:pt x="741439" y="254979"/>
                    <a:pt x="725601" y="254979"/>
                  </a:cubicBezTo>
                  <a:lnTo>
                    <a:pt x="59718" y="254979"/>
                  </a:lnTo>
                  <a:cubicBezTo>
                    <a:pt x="43880" y="254979"/>
                    <a:pt x="28690" y="248688"/>
                    <a:pt x="17491" y="237488"/>
                  </a:cubicBezTo>
                  <a:cubicBezTo>
                    <a:pt x="6292" y="226289"/>
                    <a:pt x="0" y="211100"/>
                    <a:pt x="0" y="195262"/>
                  </a:cubicBezTo>
                  <a:lnTo>
                    <a:pt x="0" y="59718"/>
                  </a:lnTo>
                  <a:cubicBezTo>
                    <a:pt x="0" y="43880"/>
                    <a:pt x="6292" y="28690"/>
                    <a:pt x="17491" y="17491"/>
                  </a:cubicBezTo>
                  <a:cubicBezTo>
                    <a:pt x="28690" y="6292"/>
                    <a:pt x="43880" y="0"/>
                    <a:pt x="59718" y="0"/>
                  </a:cubicBezTo>
                  <a:close/>
                </a:path>
              </a:pathLst>
            </a:custGeom>
            <a:solidFill>
              <a:srgbClr val="244389"/>
            </a:solidFill>
            <a:ln w="38100" cap="rnd">
              <a:solidFill>
                <a:srgbClr val="FFFFFF"/>
              </a:solidFill>
              <a:prstDash val="solid"/>
              <a:round/>
            </a:ln>
          </p:spPr>
        </p:sp>
        <p:sp>
          <p:nvSpPr>
            <p:cNvPr id="39" name="TextBox 39"/>
            <p:cNvSpPr txBox="1"/>
            <p:nvPr/>
          </p:nvSpPr>
          <p:spPr>
            <a:xfrm>
              <a:off x="0" y="-38100"/>
              <a:ext cx="785319" cy="293079"/>
            </a:xfrm>
            <a:prstGeom prst="rect">
              <a:avLst/>
            </a:prstGeom>
          </p:spPr>
          <p:txBody>
            <a:bodyPr lIns="50800" tIns="50800" rIns="50800" bIns="50800" rtlCol="0" anchor="ctr"/>
            <a:lstStyle/>
            <a:p>
              <a:pPr algn="ctr">
                <a:lnSpc>
                  <a:spcPts val="2085"/>
                </a:lnSpc>
              </a:pPr>
            </a:p>
          </p:txBody>
        </p:sp>
      </p:grpSp>
      <p:grpSp>
        <p:nvGrpSpPr>
          <p:cNvPr id="40" name="Group 40"/>
          <p:cNvGrpSpPr/>
          <p:nvPr/>
        </p:nvGrpSpPr>
        <p:grpSpPr>
          <a:xfrm rot="0">
            <a:off x="14042136" y="4981621"/>
            <a:ext cx="2722116" cy="3811674"/>
            <a:chOff x="0" y="0"/>
            <a:chExt cx="716936" cy="1003898"/>
          </a:xfrm>
        </p:grpSpPr>
        <p:sp>
          <p:nvSpPr>
            <p:cNvPr id="41" name="Freeform 41"/>
            <p:cNvSpPr/>
            <p:nvPr/>
          </p:nvSpPr>
          <p:spPr>
            <a:xfrm>
              <a:off x="0" y="0"/>
              <a:ext cx="716936" cy="1003898"/>
            </a:xfrm>
            <a:custGeom>
              <a:avLst/>
              <a:gdLst/>
              <a:ahLst/>
              <a:cxnLst/>
              <a:rect l="l" t="t" r="r" b="b"/>
              <a:pathLst>
                <a:path w="716936" h="1003898">
                  <a:moveTo>
                    <a:pt x="91011" y="0"/>
                  </a:moveTo>
                  <a:lnTo>
                    <a:pt x="625925" y="0"/>
                  </a:lnTo>
                  <a:cubicBezTo>
                    <a:pt x="650063" y="0"/>
                    <a:pt x="673212" y="9589"/>
                    <a:pt x="690280" y="26656"/>
                  </a:cubicBezTo>
                  <a:cubicBezTo>
                    <a:pt x="707347" y="43724"/>
                    <a:pt x="716936" y="66873"/>
                    <a:pt x="716936" y="91011"/>
                  </a:cubicBezTo>
                  <a:lnTo>
                    <a:pt x="716936" y="912887"/>
                  </a:lnTo>
                  <a:cubicBezTo>
                    <a:pt x="716936" y="937025"/>
                    <a:pt x="707347" y="960174"/>
                    <a:pt x="690280" y="977241"/>
                  </a:cubicBezTo>
                  <a:cubicBezTo>
                    <a:pt x="673212" y="994309"/>
                    <a:pt x="650063" y="1003898"/>
                    <a:pt x="625925" y="1003898"/>
                  </a:cubicBezTo>
                  <a:lnTo>
                    <a:pt x="91011" y="1003898"/>
                  </a:lnTo>
                  <a:cubicBezTo>
                    <a:pt x="66873" y="1003898"/>
                    <a:pt x="43724" y="994309"/>
                    <a:pt x="26656" y="977241"/>
                  </a:cubicBezTo>
                  <a:cubicBezTo>
                    <a:pt x="9589" y="960174"/>
                    <a:pt x="0" y="937025"/>
                    <a:pt x="0" y="912887"/>
                  </a:cubicBezTo>
                  <a:lnTo>
                    <a:pt x="0" y="91011"/>
                  </a:lnTo>
                  <a:cubicBezTo>
                    <a:pt x="0" y="66873"/>
                    <a:pt x="9589" y="43724"/>
                    <a:pt x="26656" y="26656"/>
                  </a:cubicBezTo>
                  <a:cubicBezTo>
                    <a:pt x="43724" y="9589"/>
                    <a:pt x="66873" y="0"/>
                    <a:pt x="91011" y="0"/>
                  </a:cubicBezTo>
                  <a:close/>
                </a:path>
              </a:pathLst>
            </a:custGeom>
            <a:solidFill>
              <a:srgbClr val="FFFFFF"/>
            </a:solidFill>
            <a:ln w="38100" cap="rnd">
              <a:solidFill>
                <a:srgbClr val="000000"/>
              </a:solidFill>
              <a:prstDash val="solid"/>
              <a:round/>
            </a:ln>
          </p:spPr>
        </p:sp>
        <p:sp>
          <p:nvSpPr>
            <p:cNvPr id="42" name="TextBox 42"/>
            <p:cNvSpPr txBox="1"/>
            <p:nvPr/>
          </p:nvSpPr>
          <p:spPr>
            <a:xfrm>
              <a:off x="0" y="-38100"/>
              <a:ext cx="716936" cy="1041998"/>
            </a:xfrm>
            <a:prstGeom prst="rect">
              <a:avLst/>
            </a:prstGeom>
          </p:spPr>
          <p:txBody>
            <a:bodyPr lIns="50800" tIns="50800" rIns="50800" bIns="50800" rtlCol="0" anchor="ctr"/>
            <a:lstStyle/>
            <a:p>
              <a:pPr algn="ctr">
                <a:lnSpc>
                  <a:spcPts val="2085"/>
                </a:lnSpc>
              </a:pPr>
            </a:p>
          </p:txBody>
        </p:sp>
      </p:grpSp>
      <p:grpSp>
        <p:nvGrpSpPr>
          <p:cNvPr id="43" name="Group 43"/>
          <p:cNvGrpSpPr/>
          <p:nvPr/>
        </p:nvGrpSpPr>
        <p:grpSpPr>
          <a:xfrm rot="0">
            <a:off x="13912315" y="7825170"/>
            <a:ext cx="2981759" cy="968125"/>
            <a:chOff x="0" y="0"/>
            <a:chExt cx="785319" cy="254979"/>
          </a:xfrm>
        </p:grpSpPr>
        <p:sp>
          <p:nvSpPr>
            <p:cNvPr id="44" name="Freeform 44"/>
            <p:cNvSpPr/>
            <p:nvPr/>
          </p:nvSpPr>
          <p:spPr>
            <a:xfrm>
              <a:off x="0" y="0"/>
              <a:ext cx="785319" cy="254979"/>
            </a:xfrm>
            <a:custGeom>
              <a:avLst/>
              <a:gdLst/>
              <a:ahLst/>
              <a:cxnLst/>
              <a:rect l="l" t="t" r="r" b="b"/>
              <a:pathLst>
                <a:path w="785319" h="254979">
                  <a:moveTo>
                    <a:pt x="59718" y="0"/>
                  </a:moveTo>
                  <a:lnTo>
                    <a:pt x="725601" y="0"/>
                  </a:lnTo>
                  <a:cubicBezTo>
                    <a:pt x="741439" y="0"/>
                    <a:pt x="756629" y="6292"/>
                    <a:pt x="767828" y="17491"/>
                  </a:cubicBezTo>
                  <a:cubicBezTo>
                    <a:pt x="779027" y="28690"/>
                    <a:pt x="785319" y="43880"/>
                    <a:pt x="785319" y="59718"/>
                  </a:cubicBezTo>
                  <a:lnTo>
                    <a:pt x="785319" y="195262"/>
                  </a:lnTo>
                  <a:cubicBezTo>
                    <a:pt x="785319" y="211100"/>
                    <a:pt x="779027" y="226289"/>
                    <a:pt x="767828" y="237488"/>
                  </a:cubicBezTo>
                  <a:cubicBezTo>
                    <a:pt x="756629" y="248688"/>
                    <a:pt x="741439" y="254979"/>
                    <a:pt x="725601" y="254979"/>
                  </a:cubicBezTo>
                  <a:lnTo>
                    <a:pt x="59718" y="254979"/>
                  </a:lnTo>
                  <a:cubicBezTo>
                    <a:pt x="43880" y="254979"/>
                    <a:pt x="28690" y="248688"/>
                    <a:pt x="17491" y="237488"/>
                  </a:cubicBezTo>
                  <a:cubicBezTo>
                    <a:pt x="6292" y="226289"/>
                    <a:pt x="0" y="211100"/>
                    <a:pt x="0" y="195262"/>
                  </a:cubicBezTo>
                  <a:lnTo>
                    <a:pt x="0" y="59718"/>
                  </a:lnTo>
                  <a:cubicBezTo>
                    <a:pt x="0" y="43880"/>
                    <a:pt x="6292" y="28690"/>
                    <a:pt x="17491" y="17491"/>
                  </a:cubicBezTo>
                  <a:cubicBezTo>
                    <a:pt x="28690" y="6292"/>
                    <a:pt x="43880" y="0"/>
                    <a:pt x="59718" y="0"/>
                  </a:cubicBezTo>
                  <a:close/>
                </a:path>
              </a:pathLst>
            </a:custGeom>
            <a:solidFill>
              <a:srgbClr val="244389"/>
            </a:solidFill>
            <a:ln w="38100" cap="rnd">
              <a:solidFill>
                <a:srgbClr val="FFFFFF"/>
              </a:solidFill>
              <a:prstDash val="solid"/>
              <a:round/>
            </a:ln>
          </p:spPr>
        </p:sp>
        <p:sp>
          <p:nvSpPr>
            <p:cNvPr id="45" name="TextBox 45"/>
            <p:cNvSpPr txBox="1"/>
            <p:nvPr/>
          </p:nvSpPr>
          <p:spPr>
            <a:xfrm>
              <a:off x="0" y="-38100"/>
              <a:ext cx="785319" cy="293079"/>
            </a:xfrm>
            <a:prstGeom prst="rect">
              <a:avLst/>
            </a:prstGeom>
          </p:spPr>
          <p:txBody>
            <a:bodyPr lIns="50800" tIns="50800" rIns="50800" bIns="50800" rtlCol="0" anchor="ctr"/>
            <a:lstStyle/>
            <a:p>
              <a:pPr algn="ctr">
                <a:lnSpc>
                  <a:spcPts val="2085"/>
                </a:lnSpc>
              </a:pPr>
            </a:p>
          </p:txBody>
        </p:sp>
      </p:grpSp>
      <p:sp>
        <p:nvSpPr>
          <p:cNvPr id="46" name="Freeform 46"/>
          <p:cNvSpPr/>
          <p:nvPr/>
        </p:nvSpPr>
        <p:spPr>
          <a:xfrm>
            <a:off x="2347881" y="6697153"/>
            <a:ext cx="1088144" cy="1092115"/>
          </a:xfrm>
          <a:custGeom>
            <a:avLst/>
            <a:gdLst/>
            <a:ahLst/>
            <a:cxnLst/>
            <a:rect l="l" t="t" r="r" b="b"/>
            <a:pathLst>
              <a:path w="1088144" h="1092115">
                <a:moveTo>
                  <a:pt x="0" y="0"/>
                </a:moveTo>
                <a:lnTo>
                  <a:pt x="1088144" y="0"/>
                </a:lnTo>
                <a:lnTo>
                  <a:pt x="1088144" y="1092115"/>
                </a:lnTo>
                <a:lnTo>
                  <a:pt x="0" y="10921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7" name="Freeform 47"/>
          <p:cNvSpPr/>
          <p:nvPr/>
        </p:nvSpPr>
        <p:spPr>
          <a:xfrm>
            <a:off x="6299340" y="6759730"/>
            <a:ext cx="1062714" cy="1062714"/>
          </a:xfrm>
          <a:custGeom>
            <a:avLst/>
            <a:gdLst/>
            <a:ahLst/>
            <a:cxnLst/>
            <a:rect l="l" t="t" r="r" b="b"/>
            <a:pathLst>
              <a:path w="1062714" h="1062714">
                <a:moveTo>
                  <a:pt x="0" y="0"/>
                </a:moveTo>
                <a:lnTo>
                  <a:pt x="1062714" y="0"/>
                </a:lnTo>
                <a:lnTo>
                  <a:pt x="1062714" y="1062713"/>
                </a:lnTo>
                <a:lnTo>
                  <a:pt x="0" y="10627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8" name="Freeform 48"/>
          <p:cNvSpPr/>
          <p:nvPr/>
        </p:nvSpPr>
        <p:spPr>
          <a:xfrm>
            <a:off x="10541555" y="6637762"/>
            <a:ext cx="1243662" cy="1223311"/>
          </a:xfrm>
          <a:custGeom>
            <a:avLst/>
            <a:gdLst/>
            <a:ahLst/>
            <a:cxnLst/>
            <a:rect l="l" t="t" r="r" b="b"/>
            <a:pathLst>
              <a:path w="1243662" h="1223311">
                <a:moveTo>
                  <a:pt x="0" y="0"/>
                </a:moveTo>
                <a:lnTo>
                  <a:pt x="1243662" y="0"/>
                </a:lnTo>
                <a:lnTo>
                  <a:pt x="1243662" y="1223311"/>
                </a:lnTo>
                <a:lnTo>
                  <a:pt x="0" y="12233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9" name="Freeform 49"/>
          <p:cNvSpPr/>
          <p:nvPr/>
        </p:nvSpPr>
        <p:spPr>
          <a:xfrm>
            <a:off x="15035070" y="6637762"/>
            <a:ext cx="809597" cy="1187409"/>
          </a:xfrm>
          <a:custGeom>
            <a:avLst/>
            <a:gdLst/>
            <a:ahLst/>
            <a:cxnLst/>
            <a:rect l="l" t="t" r="r" b="b"/>
            <a:pathLst>
              <a:path w="809597" h="1187409">
                <a:moveTo>
                  <a:pt x="0" y="0"/>
                </a:moveTo>
                <a:lnTo>
                  <a:pt x="809596" y="0"/>
                </a:lnTo>
                <a:lnTo>
                  <a:pt x="809596" y="1187408"/>
                </a:lnTo>
                <a:lnTo>
                  <a:pt x="0" y="118740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0" name="TextBox 50"/>
          <p:cNvSpPr txBox="1"/>
          <p:nvPr/>
        </p:nvSpPr>
        <p:spPr>
          <a:xfrm>
            <a:off x="6867609" y="9294847"/>
            <a:ext cx="4552782" cy="422910"/>
          </a:xfrm>
          <a:prstGeom prst="rect">
            <a:avLst/>
          </a:prstGeom>
        </p:spPr>
        <p:txBody>
          <a:bodyPr lIns="0" tIns="0" rIns="0" bIns="0" rtlCol="0" anchor="t">
            <a:spAutoFit/>
          </a:bodyPr>
          <a:lstStyle/>
          <a:p>
            <a:pPr algn="ctr">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51" name="TextBox 51"/>
          <p:cNvSpPr txBox="1"/>
          <p:nvPr/>
        </p:nvSpPr>
        <p:spPr>
          <a:xfrm>
            <a:off x="13348975" y="9294847"/>
            <a:ext cx="3708160" cy="422910"/>
          </a:xfrm>
          <a:prstGeom prst="rect">
            <a:avLst/>
          </a:prstGeom>
        </p:spPr>
        <p:txBody>
          <a:bodyPr lIns="0" tIns="0" rIns="0" bIns="0" rtlCol="0" anchor="t">
            <a:spAutoFit/>
          </a:bodyPr>
          <a:lstStyle/>
          <a:p>
            <a:pPr algn="r">
              <a:lnSpc>
                <a:spcPts val="2940"/>
              </a:lnSpc>
            </a:pPr>
            <a:r>
              <a:rPr lang="en-US" sz="2100">
                <a:solidFill>
                  <a:srgbClr val="FFFFFF"/>
                </a:solidFill>
                <a:latin typeface="Agrandir" panose="00000500000000000000"/>
                <a:ea typeface="Agrandir" panose="00000500000000000000"/>
                <a:cs typeface="Agrandir" panose="00000500000000000000"/>
                <a:sym typeface="Agrandir" panose="00000500000000000000"/>
              </a:rPr>
              <a:t>Page 02</a:t>
            </a:r>
            <a:endParaRPr lang="en-US" sz="2100">
              <a:solidFill>
                <a:srgbClr val="FFFFFF"/>
              </a:solidFill>
              <a:latin typeface="Agrandir" panose="00000500000000000000"/>
              <a:ea typeface="Agrandir" panose="00000500000000000000"/>
              <a:cs typeface="Agrandir" panose="00000500000000000000"/>
              <a:sym typeface="Agrandir" panose="00000500000000000000"/>
            </a:endParaRPr>
          </a:p>
        </p:txBody>
      </p:sp>
      <p:sp>
        <p:nvSpPr>
          <p:cNvPr id="52" name="TextBox 52"/>
          <p:cNvSpPr txBox="1"/>
          <p:nvPr/>
        </p:nvSpPr>
        <p:spPr>
          <a:xfrm>
            <a:off x="5611665" y="1828665"/>
            <a:ext cx="7106229" cy="1851279"/>
          </a:xfrm>
          <a:prstGeom prst="rect">
            <a:avLst/>
          </a:prstGeom>
        </p:spPr>
        <p:txBody>
          <a:bodyPr lIns="0" tIns="0" rIns="0" bIns="0" rtlCol="0" anchor="t">
            <a:spAutoFit/>
          </a:bodyPr>
          <a:lstStyle/>
          <a:p>
            <a:pPr algn="ctr">
              <a:lnSpc>
                <a:spcPts val="7305"/>
              </a:lnSpc>
            </a:pPr>
            <a:r>
              <a:rPr lang="en-US" sz="5800">
                <a:solidFill>
                  <a:srgbClr val="FFFFFF"/>
                </a:solidFill>
                <a:latin typeface="Mokoto"/>
                <a:ea typeface="Mokoto"/>
                <a:cs typeface="Mokoto"/>
                <a:sym typeface="Mokoto"/>
              </a:rPr>
              <a:t>Table of Contents</a:t>
            </a:r>
            <a:endParaRPr lang="en-US" sz="5800">
              <a:solidFill>
                <a:srgbClr val="FFFFFF"/>
              </a:solidFill>
              <a:latin typeface="Mokoto"/>
              <a:ea typeface="Mokoto"/>
              <a:cs typeface="Mokoto"/>
              <a:sym typeface="Mokoto"/>
            </a:endParaRPr>
          </a:p>
        </p:txBody>
      </p:sp>
      <p:sp>
        <p:nvSpPr>
          <p:cNvPr id="53" name="TextBox 53"/>
          <p:cNvSpPr txBox="1"/>
          <p:nvPr/>
        </p:nvSpPr>
        <p:spPr>
          <a:xfrm>
            <a:off x="1028700" y="9294847"/>
            <a:ext cx="3708160" cy="422910"/>
          </a:xfrm>
          <a:prstGeom prst="rect">
            <a:avLst/>
          </a:prstGeom>
        </p:spPr>
        <p:txBody>
          <a:bodyPr lIns="0" tIns="0" rIns="0" bIns="0" rtlCol="0" anchor="t">
            <a:spAutoFit/>
          </a:bodyPr>
          <a:lstStyle/>
          <a:p>
            <a:pPr algn="l">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54" name="TextBox 54"/>
          <p:cNvSpPr txBox="1"/>
          <p:nvPr/>
        </p:nvSpPr>
        <p:spPr>
          <a:xfrm>
            <a:off x="1621931" y="684763"/>
            <a:ext cx="4677409" cy="281559"/>
          </a:xfrm>
          <a:prstGeom prst="rect">
            <a:avLst/>
          </a:prstGeom>
        </p:spPr>
        <p:txBody>
          <a:bodyPr lIns="0" tIns="0" rIns="0" bIns="0" rtlCol="0" anchor="t">
            <a:spAutoFit/>
          </a:bodyPr>
          <a:lstStyle/>
          <a:p>
            <a:pPr algn="l">
              <a:lnSpc>
                <a:spcPts val="1955"/>
              </a:lnSpc>
            </a:pPr>
            <a:r>
              <a:rPr lang="en-US" sz="2100" b="1">
                <a:solidFill>
                  <a:srgbClr val="FFFFFF"/>
                </a:solidFill>
                <a:latin typeface="Poppins Bold" panose="00000800000000000000"/>
                <a:ea typeface="Poppins Bold" panose="00000800000000000000"/>
                <a:cs typeface="Poppins Bold" panose="00000800000000000000"/>
                <a:sym typeface="Poppins Bold" panose="00000800000000000000"/>
              </a:rPr>
              <a:t>AI Semiconductor</a:t>
            </a:r>
            <a:endParaRPr lang="en-US" sz="210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55" name="TextBox 55"/>
          <p:cNvSpPr txBox="1"/>
          <p:nvPr/>
        </p:nvSpPr>
        <p:spPr>
          <a:xfrm>
            <a:off x="1595064" y="4016316"/>
            <a:ext cx="2478048" cy="291228"/>
          </a:xfrm>
          <a:prstGeom prst="rect">
            <a:avLst/>
          </a:prstGeom>
        </p:spPr>
        <p:txBody>
          <a:bodyPr lIns="0" tIns="0" rIns="0" bIns="0" rtlCol="0" anchor="t">
            <a:spAutoFit/>
          </a:bodyPr>
          <a:lstStyle/>
          <a:p>
            <a:pPr algn="ctr">
              <a:lnSpc>
                <a:spcPts val="2160"/>
              </a:lnSpc>
            </a:pPr>
            <a:r>
              <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rPr>
              <a:t>CHALLENGES</a:t>
            </a:r>
            <a:endPar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endParaRPr>
          </a:p>
        </p:txBody>
      </p:sp>
      <p:sp>
        <p:nvSpPr>
          <p:cNvPr id="56" name="TextBox 56"/>
          <p:cNvSpPr txBox="1"/>
          <p:nvPr/>
        </p:nvSpPr>
        <p:spPr>
          <a:xfrm>
            <a:off x="5645506" y="3803470"/>
            <a:ext cx="2478048" cy="824628"/>
          </a:xfrm>
          <a:prstGeom prst="rect">
            <a:avLst/>
          </a:prstGeom>
        </p:spPr>
        <p:txBody>
          <a:bodyPr lIns="0" tIns="0" rIns="0" bIns="0" rtlCol="0" anchor="t">
            <a:spAutoFit/>
          </a:bodyPr>
          <a:lstStyle/>
          <a:p>
            <a:pPr algn="ctr">
              <a:lnSpc>
                <a:spcPts val="2160"/>
              </a:lnSpc>
            </a:pPr>
            <a:r>
              <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rPr>
              <a:t>TECHNOLOGY AND </a:t>
            </a:r>
            <a:endPar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endParaRPr>
          </a:p>
          <a:p>
            <a:pPr algn="ctr">
              <a:lnSpc>
                <a:spcPts val="2160"/>
              </a:lnSpc>
            </a:pPr>
            <a:r>
              <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rPr>
              <a:t>SOLUTIONS</a:t>
            </a:r>
            <a:endPar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endParaRPr>
          </a:p>
        </p:txBody>
      </p:sp>
      <p:sp>
        <p:nvSpPr>
          <p:cNvPr id="57" name="TextBox 57"/>
          <p:cNvSpPr txBox="1"/>
          <p:nvPr/>
        </p:nvSpPr>
        <p:spPr>
          <a:xfrm>
            <a:off x="14200844" y="4148891"/>
            <a:ext cx="2478048" cy="291228"/>
          </a:xfrm>
          <a:prstGeom prst="rect">
            <a:avLst/>
          </a:prstGeom>
        </p:spPr>
        <p:txBody>
          <a:bodyPr lIns="0" tIns="0" rIns="0" bIns="0" rtlCol="0" anchor="t">
            <a:spAutoFit/>
          </a:bodyPr>
          <a:lstStyle/>
          <a:p>
            <a:pPr algn="ctr">
              <a:lnSpc>
                <a:spcPts val="2160"/>
              </a:lnSpc>
            </a:pPr>
            <a:r>
              <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rPr>
              <a:t>CAPABILITY</a:t>
            </a:r>
            <a:endPar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endParaRPr>
          </a:p>
        </p:txBody>
      </p:sp>
      <p:sp>
        <p:nvSpPr>
          <p:cNvPr id="58" name="TextBox 58"/>
          <p:cNvSpPr txBox="1"/>
          <p:nvPr/>
        </p:nvSpPr>
        <p:spPr>
          <a:xfrm>
            <a:off x="2347881" y="7665443"/>
            <a:ext cx="972415" cy="1127852"/>
          </a:xfrm>
          <a:prstGeom prst="rect">
            <a:avLst/>
          </a:prstGeom>
        </p:spPr>
        <p:txBody>
          <a:bodyPr lIns="0" tIns="0" rIns="0" bIns="0" rtlCol="0" anchor="t">
            <a:spAutoFit/>
          </a:bodyPr>
          <a:lstStyle/>
          <a:p>
            <a:pPr algn="ctr">
              <a:lnSpc>
                <a:spcPts val="9270"/>
              </a:lnSpc>
            </a:pPr>
            <a:r>
              <a:rPr lang="en-US" sz="6620">
                <a:solidFill>
                  <a:srgbClr val="FFFFFF"/>
                </a:solidFill>
                <a:latin typeface="Montserrat"/>
                <a:ea typeface="Montserrat"/>
                <a:cs typeface="Montserrat"/>
                <a:sym typeface="Montserrat"/>
              </a:rPr>
              <a:t>1</a:t>
            </a:r>
            <a:endParaRPr lang="en-US" sz="6620">
              <a:solidFill>
                <a:srgbClr val="FFFFFF"/>
              </a:solidFill>
              <a:latin typeface="Montserrat"/>
              <a:ea typeface="Montserrat"/>
              <a:cs typeface="Montserrat"/>
              <a:sym typeface="Montserrat"/>
            </a:endParaRPr>
          </a:p>
        </p:txBody>
      </p:sp>
      <p:sp>
        <p:nvSpPr>
          <p:cNvPr id="59" name="TextBox 59"/>
          <p:cNvSpPr txBox="1"/>
          <p:nvPr/>
        </p:nvSpPr>
        <p:spPr>
          <a:xfrm>
            <a:off x="6381402" y="7719297"/>
            <a:ext cx="972415" cy="1127852"/>
          </a:xfrm>
          <a:prstGeom prst="rect">
            <a:avLst/>
          </a:prstGeom>
        </p:spPr>
        <p:txBody>
          <a:bodyPr lIns="0" tIns="0" rIns="0" bIns="0" rtlCol="0" anchor="t">
            <a:spAutoFit/>
          </a:bodyPr>
          <a:lstStyle/>
          <a:p>
            <a:pPr algn="ctr">
              <a:lnSpc>
                <a:spcPts val="9270"/>
              </a:lnSpc>
            </a:pPr>
            <a:r>
              <a:rPr lang="en-US" sz="6620">
                <a:solidFill>
                  <a:srgbClr val="FFFFFF"/>
                </a:solidFill>
                <a:latin typeface="Montserrat"/>
                <a:ea typeface="Montserrat"/>
                <a:cs typeface="Montserrat"/>
                <a:sym typeface="Montserrat"/>
              </a:rPr>
              <a:t>2</a:t>
            </a:r>
            <a:endParaRPr lang="en-US" sz="6620">
              <a:solidFill>
                <a:srgbClr val="FFFFFF"/>
              </a:solidFill>
              <a:latin typeface="Montserrat"/>
              <a:ea typeface="Montserrat"/>
              <a:cs typeface="Montserrat"/>
              <a:sym typeface="Montserrat"/>
            </a:endParaRPr>
          </a:p>
        </p:txBody>
      </p:sp>
      <p:sp>
        <p:nvSpPr>
          <p:cNvPr id="60" name="TextBox 60"/>
          <p:cNvSpPr txBox="1"/>
          <p:nvPr/>
        </p:nvSpPr>
        <p:spPr>
          <a:xfrm>
            <a:off x="10677178" y="7755199"/>
            <a:ext cx="972415" cy="1127852"/>
          </a:xfrm>
          <a:prstGeom prst="rect">
            <a:avLst/>
          </a:prstGeom>
        </p:spPr>
        <p:txBody>
          <a:bodyPr lIns="0" tIns="0" rIns="0" bIns="0" rtlCol="0" anchor="t">
            <a:spAutoFit/>
          </a:bodyPr>
          <a:lstStyle/>
          <a:p>
            <a:pPr algn="ctr">
              <a:lnSpc>
                <a:spcPts val="9270"/>
              </a:lnSpc>
            </a:pPr>
            <a:r>
              <a:rPr lang="en-US" sz="6620">
                <a:solidFill>
                  <a:srgbClr val="FFFFFF"/>
                </a:solidFill>
                <a:latin typeface="Montserrat"/>
                <a:ea typeface="Montserrat"/>
                <a:cs typeface="Montserrat"/>
                <a:sym typeface="Montserrat"/>
              </a:rPr>
              <a:t>3</a:t>
            </a:r>
            <a:endParaRPr lang="en-US" sz="6620">
              <a:solidFill>
                <a:srgbClr val="FFFFFF"/>
              </a:solidFill>
              <a:latin typeface="Montserrat"/>
              <a:ea typeface="Montserrat"/>
              <a:cs typeface="Montserrat"/>
              <a:sym typeface="Montserrat"/>
            </a:endParaRPr>
          </a:p>
        </p:txBody>
      </p:sp>
      <p:sp>
        <p:nvSpPr>
          <p:cNvPr id="61" name="TextBox 61"/>
          <p:cNvSpPr txBox="1"/>
          <p:nvPr/>
        </p:nvSpPr>
        <p:spPr>
          <a:xfrm>
            <a:off x="14916987" y="7665443"/>
            <a:ext cx="972415" cy="1127852"/>
          </a:xfrm>
          <a:prstGeom prst="rect">
            <a:avLst/>
          </a:prstGeom>
        </p:spPr>
        <p:txBody>
          <a:bodyPr lIns="0" tIns="0" rIns="0" bIns="0" rtlCol="0" anchor="t">
            <a:spAutoFit/>
          </a:bodyPr>
          <a:lstStyle/>
          <a:p>
            <a:pPr algn="ctr">
              <a:lnSpc>
                <a:spcPts val="9270"/>
              </a:lnSpc>
            </a:pPr>
            <a:r>
              <a:rPr lang="en-US" sz="6620">
                <a:solidFill>
                  <a:srgbClr val="FFFFFF"/>
                </a:solidFill>
                <a:latin typeface="Montserrat"/>
                <a:ea typeface="Montserrat"/>
                <a:cs typeface="Montserrat"/>
                <a:sym typeface="Montserrat"/>
              </a:rPr>
              <a:t>4</a:t>
            </a:r>
            <a:endParaRPr lang="en-US" sz="6620">
              <a:solidFill>
                <a:srgbClr val="FFFFFF"/>
              </a:solidFill>
              <a:latin typeface="Montserrat"/>
              <a:ea typeface="Montserrat"/>
              <a:cs typeface="Montserrat"/>
              <a:sym typeface="Montserrat"/>
            </a:endParaRPr>
          </a:p>
        </p:txBody>
      </p:sp>
      <p:sp>
        <p:nvSpPr>
          <p:cNvPr id="62" name="TextBox 62"/>
          <p:cNvSpPr txBox="1"/>
          <p:nvPr/>
        </p:nvSpPr>
        <p:spPr>
          <a:xfrm>
            <a:off x="9896378" y="4069221"/>
            <a:ext cx="2478048" cy="291228"/>
          </a:xfrm>
          <a:prstGeom prst="rect">
            <a:avLst/>
          </a:prstGeom>
        </p:spPr>
        <p:txBody>
          <a:bodyPr lIns="0" tIns="0" rIns="0" bIns="0" rtlCol="0" anchor="t">
            <a:spAutoFit/>
          </a:bodyPr>
          <a:lstStyle/>
          <a:p>
            <a:pPr algn="ctr">
              <a:lnSpc>
                <a:spcPts val="2160"/>
              </a:lnSpc>
            </a:pPr>
            <a:r>
              <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rPr>
              <a:t>BENEFIT</a:t>
            </a:r>
            <a:endParaRPr lang="en-US" sz="2270" b="1">
              <a:solidFill>
                <a:srgbClr val="36E9FD"/>
              </a:solidFill>
              <a:latin typeface="Montserrat Semi-Bold" panose="00000700000000000000"/>
              <a:ea typeface="Montserrat Semi-Bold" panose="00000700000000000000"/>
              <a:cs typeface="Montserrat Semi-Bold" panose="00000700000000000000"/>
              <a:sym typeface="Montserrat Semi-Bold" panose="00000700000000000000"/>
            </a:endParaRPr>
          </a:p>
        </p:txBody>
      </p:sp>
      <p:sp>
        <p:nvSpPr>
          <p:cNvPr id="63" name="TextBox 63"/>
          <p:cNvSpPr txBox="1"/>
          <p:nvPr/>
        </p:nvSpPr>
        <p:spPr>
          <a:xfrm>
            <a:off x="1648945" y="5268391"/>
            <a:ext cx="2370288" cy="10991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 Challenge of Server-Based AI Devices</a:t>
            </a:r>
            <a:endPar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4" name="TextBox 64"/>
          <p:cNvSpPr txBox="1"/>
          <p:nvPr/>
        </p:nvSpPr>
        <p:spPr>
          <a:xfrm>
            <a:off x="5611665" y="5268391"/>
            <a:ext cx="2441088" cy="147066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rPr>
              <a:t>Propos</a:t>
            </a:r>
            <a:r>
              <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rPr>
              <a:t>ed solutions and technologies to address AI server</a:t>
            </a:r>
            <a:endPar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5" name="TextBox 65"/>
          <p:cNvSpPr txBox="1"/>
          <p:nvPr/>
        </p:nvSpPr>
        <p:spPr>
          <a:xfrm>
            <a:off x="9959836" y="5268391"/>
            <a:ext cx="2441088" cy="72771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rPr>
              <a:t>Th</a:t>
            </a:r>
            <a:r>
              <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rPr>
              <a:t>e benefits of Edge AI</a:t>
            </a:r>
            <a:endPar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6" name="TextBox 66"/>
          <p:cNvSpPr txBox="1"/>
          <p:nvPr/>
        </p:nvSpPr>
        <p:spPr>
          <a:xfrm>
            <a:off x="14182650" y="5268391"/>
            <a:ext cx="2441088" cy="10991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rPr>
              <a:t>R&amp;D t</a:t>
            </a:r>
            <a:r>
              <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rPr>
              <a:t>eam's capabilities and potential</a:t>
            </a:r>
            <a:endParaRPr lang="en-US" sz="21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754" b="-2754"/>
            </a:stretch>
          </a:blipFill>
        </p:spPr>
      </p:sp>
      <p:sp>
        <p:nvSpPr>
          <p:cNvPr id="3" name="Freeform 3"/>
          <p:cNvSpPr/>
          <p:nvPr/>
        </p:nvSpPr>
        <p:spPr>
          <a:xfrm>
            <a:off x="10434890" y="2186145"/>
            <a:ext cx="6342325" cy="6227010"/>
          </a:xfrm>
          <a:custGeom>
            <a:avLst/>
            <a:gdLst/>
            <a:ahLst/>
            <a:cxnLst/>
            <a:rect l="l" t="t" r="r" b="b"/>
            <a:pathLst>
              <a:path w="6342325" h="6227010">
                <a:moveTo>
                  <a:pt x="0" y="0"/>
                </a:moveTo>
                <a:lnTo>
                  <a:pt x="6342325" y="0"/>
                </a:lnTo>
                <a:lnTo>
                  <a:pt x="6342325" y="6227010"/>
                </a:lnTo>
                <a:lnTo>
                  <a:pt x="0" y="6227010"/>
                </a:lnTo>
                <a:lnTo>
                  <a:pt x="0" y="0"/>
                </a:lnTo>
                <a:close/>
              </a:path>
            </a:pathLst>
          </a:custGeom>
          <a:blipFill>
            <a:blip r:embed="rId2">
              <a:alphaModFix amt="68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805562" y="-1295267"/>
            <a:ext cx="6717045" cy="6594917"/>
          </a:xfrm>
          <a:custGeom>
            <a:avLst/>
            <a:gdLst/>
            <a:ahLst/>
            <a:cxnLst/>
            <a:rect l="l" t="t" r="r" b="b"/>
            <a:pathLst>
              <a:path w="6717045" h="6594917">
                <a:moveTo>
                  <a:pt x="0" y="0"/>
                </a:moveTo>
                <a:lnTo>
                  <a:pt x="6717045" y="0"/>
                </a:lnTo>
                <a:lnTo>
                  <a:pt x="6717045" y="6594917"/>
                </a:lnTo>
                <a:lnTo>
                  <a:pt x="0" y="6594917"/>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0">
            <a:off x="409702" y="3756600"/>
            <a:ext cx="9003562" cy="3876170"/>
            <a:chOff x="0" y="0"/>
            <a:chExt cx="2371308" cy="1020884"/>
          </a:xfrm>
        </p:grpSpPr>
        <p:sp>
          <p:nvSpPr>
            <p:cNvPr id="6" name="Freeform 6"/>
            <p:cNvSpPr/>
            <p:nvPr/>
          </p:nvSpPr>
          <p:spPr>
            <a:xfrm>
              <a:off x="0" y="0"/>
              <a:ext cx="2371308" cy="1020884"/>
            </a:xfrm>
            <a:custGeom>
              <a:avLst/>
              <a:gdLst/>
              <a:ahLst/>
              <a:cxnLst/>
              <a:rect l="l" t="t" r="r" b="b"/>
              <a:pathLst>
                <a:path w="2371308" h="1020884">
                  <a:moveTo>
                    <a:pt x="43854" y="0"/>
                  </a:moveTo>
                  <a:lnTo>
                    <a:pt x="2327455" y="0"/>
                  </a:lnTo>
                  <a:cubicBezTo>
                    <a:pt x="2351674" y="0"/>
                    <a:pt x="2371308" y="19634"/>
                    <a:pt x="2371308" y="43854"/>
                  </a:cubicBezTo>
                  <a:lnTo>
                    <a:pt x="2371308" y="977031"/>
                  </a:lnTo>
                  <a:cubicBezTo>
                    <a:pt x="2371308" y="1001250"/>
                    <a:pt x="2351674" y="1020884"/>
                    <a:pt x="2327455" y="1020884"/>
                  </a:cubicBezTo>
                  <a:lnTo>
                    <a:pt x="43854" y="1020884"/>
                  </a:lnTo>
                  <a:cubicBezTo>
                    <a:pt x="19634" y="1020884"/>
                    <a:pt x="0" y="1001250"/>
                    <a:pt x="0" y="977031"/>
                  </a:cubicBezTo>
                  <a:lnTo>
                    <a:pt x="0" y="43854"/>
                  </a:lnTo>
                  <a:cubicBezTo>
                    <a:pt x="0" y="19634"/>
                    <a:pt x="19634" y="0"/>
                    <a:pt x="43854" y="0"/>
                  </a:cubicBezTo>
                  <a:close/>
                </a:path>
              </a:pathLst>
            </a:custGeom>
            <a:solidFill>
              <a:srgbClr val="244389"/>
            </a:solidFill>
          </p:spPr>
        </p:sp>
        <p:sp>
          <p:nvSpPr>
            <p:cNvPr id="7" name="TextBox 7"/>
            <p:cNvSpPr txBox="1"/>
            <p:nvPr/>
          </p:nvSpPr>
          <p:spPr>
            <a:xfrm>
              <a:off x="0" y="-38100"/>
              <a:ext cx="2371308" cy="1058984"/>
            </a:xfrm>
            <a:prstGeom prst="rect">
              <a:avLst/>
            </a:prstGeom>
          </p:spPr>
          <p:txBody>
            <a:bodyPr lIns="50800" tIns="50800" rIns="50800" bIns="50800" rtlCol="0" anchor="ctr"/>
            <a:lstStyle/>
            <a:p>
              <a:pPr algn="ctr">
                <a:lnSpc>
                  <a:spcPts val="2085"/>
                </a:lnSpc>
              </a:pPr>
            </a:p>
          </p:txBody>
        </p:sp>
      </p:grpSp>
      <p:sp>
        <p:nvSpPr>
          <p:cNvPr id="8" name="AutoShape 8"/>
          <p:cNvSpPr/>
          <p:nvPr/>
        </p:nvSpPr>
        <p:spPr>
          <a:xfrm>
            <a:off x="857881" y="9181843"/>
            <a:ext cx="16230600" cy="0"/>
          </a:xfrm>
          <a:prstGeom prst="line">
            <a:avLst/>
          </a:prstGeom>
          <a:ln w="38100" cap="flat">
            <a:solidFill>
              <a:srgbClr val="FFFFFF"/>
            </a:solidFill>
            <a:prstDash val="solid"/>
            <a:headEnd type="none" w="sm" len="sm"/>
            <a:tailEnd type="none" w="sm" len="sm"/>
          </a:ln>
        </p:spPr>
      </p:sp>
      <p:sp>
        <p:nvSpPr>
          <p:cNvPr id="9" name="Freeform 9"/>
          <p:cNvSpPr/>
          <p:nvPr/>
        </p:nvSpPr>
        <p:spPr>
          <a:xfrm>
            <a:off x="12207480" y="3208724"/>
            <a:ext cx="3321630" cy="4114800"/>
          </a:xfrm>
          <a:custGeom>
            <a:avLst/>
            <a:gdLst/>
            <a:ahLst/>
            <a:cxnLst/>
            <a:rect l="l" t="t" r="r" b="b"/>
            <a:pathLst>
              <a:path w="3321630" h="4114800">
                <a:moveTo>
                  <a:pt x="0" y="0"/>
                </a:moveTo>
                <a:lnTo>
                  <a:pt x="3321630" y="0"/>
                </a:lnTo>
                <a:lnTo>
                  <a:pt x="33216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5130135" y="2352188"/>
            <a:ext cx="2019573" cy="1167826"/>
          </a:xfrm>
          <a:prstGeom prst="rect">
            <a:avLst/>
          </a:prstGeom>
        </p:spPr>
        <p:txBody>
          <a:bodyPr lIns="0" tIns="0" rIns="0" bIns="0" rtlCol="0" anchor="t">
            <a:spAutoFit/>
          </a:bodyPr>
          <a:lstStyle/>
          <a:p>
            <a:pPr algn="l">
              <a:lnSpc>
                <a:spcPts val="8935"/>
              </a:lnSpc>
              <a:spcBef>
                <a:spcPct val="0"/>
              </a:spcBef>
            </a:pPr>
            <a:r>
              <a:rPr lang="en-US" sz="8430" b="1">
                <a:solidFill>
                  <a:srgbClr val="FFFFFF"/>
                </a:solidFill>
                <a:latin typeface="TT Lakes Neue Bold" panose="02010001040000080307"/>
                <a:ea typeface="TT Lakes Neue Bold" panose="02010001040000080307"/>
                <a:cs typeface="TT Lakes Neue Bold" panose="02010001040000080307"/>
                <a:sym typeface="TT Lakes Neue Bold" panose="02010001040000080307"/>
              </a:rPr>
              <a:t>US</a:t>
            </a:r>
            <a:endParaRPr lang="en-US" sz="8430" b="1">
              <a:solidFill>
                <a:srgbClr val="FFFFFF"/>
              </a:solidFill>
              <a:latin typeface="TT Lakes Neue Bold" panose="02010001040000080307"/>
              <a:ea typeface="TT Lakes Neue Bold" panose="02010001040000080307"/>
              <a:cs typeface="TT Lakes Neue Bold" panose="02010001040000080307"/>
              <a:sym typeface="TT Lakes Neue Bold" panose="02010001040000080307"/>
            </a:endParaRPr>
          </a:p>
        </p:txBody>
      </p:sp>
      <p:sp>
        <p:nvSpPr>
          <p:cNvPr id="11" name="TextBox 11"/>
          <p:cNvSpPr txBox="1"/>
          <p:nvPr/>
        </p:nvSpPr>
        <p:spPr>
          <a:xfrm>
            <a:off x="794144" y="2352188"/>
            <a:ext cx="4335991" cy="1167826"/>
          </a:xfrm>
          <a:prstGeom prst="rect">
            <a:avLst/>
          </a:prstGeom>
        </p:spPr>
        <p:txBody>
          <a:bodyPr lIns="0" tIns="0" rIns="0" bIns="0" rtlCol="0" anchor="t">
            <a:spAutoFit/>
          </a:bodyPr>
          <a:lstStyle/>
          <a:p>
            <a:pPr algn="l">
              <a:lnSpc>
                <a:spcPts val="8935"/>
              </a:lnSpc>
              <a:spcBef>
                <a:spcPct val="0"/>
              </a:spcBef>
            </a:pPr>
            <a:r>
              <a:rPr lang="en-US" sz="8430" b="1">
                <a:solidFill>
                  <a:srgbClr val="84E3F8"/>
                </a:solidFill>
                <a:latin typeface="TT Lakes Neue Bold" panose="02010001040000080307"/>
                <a:ea typeface="TT Lakes Neue Bold" panose="02010001040000080307"/>
                <a:cs typeface="TT Lakes Neue Bold" panose="02010001040000080307"/>
                <a:sym typeface="TT Lakes Neue Bold" panose="02010001040000080307"/>
              </a:rPr>
              <a:t>ABOUT </a:t>
            </a:r>
            <a:endParaRPr lang="en-US" sz="8430" b="1">
              <a:solidFill>
                <a:srgbClr val="84E3F8"/>
              </a:solidFill>
              <a:latin typeface="TT Lakes Neue Bold" panose="02010001040000080307"/>
              <a:ea typeface="TT Lakes Neue Bold" panose="02010001040000080307"/>
              <a:cs typeface="TT Lakes Neue Bold" panose="02010001040000080307"/>
              <a:sym typeface="TT Lakes Neue Bold" panose="02010001040000080307"/>
            </a:endParaRPr>
          </a:p>
        </p:txBody>
      </p:sp>
      <p:sp>
        <p:nvSpPr>
          <p:cNvPr id="12" name="TextBox 12"/>
          <p:cNvSpPr txBox="1"/>
          <p:nvPr/>
        </p:nvSpPr>
        <p:spPr>
          <a:xfrm>
            <a:off x="794144" y="4083423"/>
            <a:ext cx="8349856" cy="3240101"/>
          </a:xfrm>
          <a:prstGeom prst="rect">
            <a:avLst/>
          </a:prstGeom>
        </p:spPr>
        <p:txBody>
          <a:bodyPr lIns="0" tIns="0" rIns="0" bIns="0" rtlCol="0" anchor="t">
            <a:spAutoFit/>
          </a:bodyPr>
          <a:lstStyle/>
          <a:p>
            <a:pPr algn="just">
              <a:lnSpc>
                <a:spcPts val="3685"/>
              </a:lnSpc>
            </a:pPr>
            <a:r>
              <a:rPr lang="en-US" sz="2455">
                <a:solidFill>
                  <a:srgbClr val="FFFFFF"/>
                </a:solidFill>
                <a:latin typeface="Montserrat"/>
                <a:ea typeface="Montserrat"/>
                <a:cs typeface="Montserrat"/>
                <a:sym typeface="Montserrat"/>
              </a:rPr>
              <a:t>VERON R&amp;D, a subsidiary of VERON Group, is a semiconductor technology company specializing in comprehensive hardware solutions, including analog and digital circuit design. Building on this foundation, VERON R&amp;D leads the way in semiconductor-based solutions and applications, such as Edge AI on FPGA, AI chips, and SBCs.</a:t>
            </a:r>
            <a:endParaRPr lang="en-US" sz="2455">
              <a:solidFill>
                <a:srgbClr val="FFFFFF"/>
              </a:solidFill>
              <a:latin typeface="Montserrat"/>
              <a:ea typeface="Montserrat"/>
              <a:cs typeface="Montserrat"/>
              <a:sym typeface="Montserrat"/>
            </a:endParaRPr>
          </a:p>
        </p:txBody>
      </p:sp>
      <p:sp>
        <p:nvSpPr>
          <p:cNvPr id="13" name="TextBox 13"/>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14" name="TextBox 14"/>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FFFFFF"/>
              </a:solidFill>
              <a:latin typeface="Agrandir Bold" panose="00000800000000000000"/>
              <a:ea typeface="Agrandir Bold" panose="00000800000000000000"/>
              <a:cs typeface="Agrandir Bold" panose="00000800000000000000"/>
              <a:sym typeface="Agrandir Bold" panose="00000800000000000000"/>
            </a:endParaRPr>
          </a:p>
        </p:txBody>
      </p:sp>
      <p:sp>
        <p:nvSpPr>
          <p:cNvPr id="15" name="TextBox 15"/>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FFFFFF"/>
                </a:solidFill>
                <a:latin typeface="Agrandir" panose="00000500000000000000"/>
                <a:ea typeface="Agrandir" panose="00000500000000000000"/>
                <a:cs typeface="Agrandir" panose="00000500000000000000"/>
                <a:sym typeface="Agrandir" panose="00000500000000000000"/>
              </a:rPr>
              <a:t>Page 03</a:t>
            </a:r>
            <a:endParaRPr lang="en-US" sz="2100">
              <a:solidFill>
                <a:srgbClr val="FFFFFF"/>
              </a:solidFill>
              <a:latin typeface="Agrandir" panose="00000500000000000000"/>
              <a:ea typeface="Agrandir" panose="00000500000000000000"/>
              <a:cs typeface="Agrandir" panose="00000500000000000000"/>
              <a:sym typeface="Agrandir"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AutoShape 3"/>
          <p:cNvSpPr/>
          <p:nvPr/>
        </p:nvSpPr>
        <p:spPr>
          <a:xfrm>
            <a:off x="857881" y="9181843"/>
            <a:ext cx="16230600" cy="0"/>
          </a:xfrm>
          <a:prstGeom prst="line">
            <a:avLst/>
          </a:prstGeom>
          <a:ln w="38100" cap="flat">
            <a:solidFill>
              <a:srgbClr val="145DA0"/>
            </a:solidFill>
            <a:prstDash val="solid"/>
            <a:headEnd type="none" w="sm" len="sm"/>
            <a:tailEnd type="none" w="sm" len="sm"/>
          </a:ln>
        </p:spPr>
      </p:sp>
      <p:grpSp>
        <p:nvGrpSpPr>
          <p:cNvPr id="4" name="Group 4"/>
          <p:cNvGrpSpPr/>
          <p:nvPr/>
        </p:nvGrpSpPr>
        <p:grpSpPr>
          <a:xfrm rot="0">
            <a:off x="857881" y="5037882"/>
            <a:ext cx="4640193" cy="1017412"/>
            <a:chOff x="0" y="0"/>
            <a:chExt cx="1853502" cy="406400"/>
          </a:xfrm>
        </p:grpSpPr>
        <p:sp>
          <p:nvSpPr>
            <p:cNvPr id="5" name="Freeform 5"/>
            <p:cNvSpPr/>
            <p:nvPr/>
          </p:nvSpPr>
          <p:spPr>
            <a:xfrm>
              <a:off x="0" y="0"/>
              <a:ext cx="1853502" cy="406400"/>
            </a:xfrm>
            <a:custGeom>
              <a:avLst/>
              <a:gdLst/>
              <a:ahLst/>
              <a:cxnLst/>
              <a:rect l="l" t="t" r="r" b="b"/>
              <a:pathLst>
                <a:path w="1853502" h="406400">
                  <a:moveTo>
                    <a:pt x="0" y="0"/>
                  </a:moveTo>
                  <a:lnTo>
                    <a:pt x="1650302" y="0"/>
                  </a:lnTo>
                  <a:lnTo>
                    <a:pt x="1853502" y="203200"/>
                  </a:lnTo>
                  <a:lnTo>
                    <a:pt x="1650302" y="406400"/>
                  </a:lnTo>
                  <a:lnTo>
                    <a:pt x="0" y="406400"/>
                  </a:lnTo>
                  <a:lnTo>
                    <a:pt x="203200" y="203200"/>
                  </a:lnTo>
                  <a:lnTo>
                    <a:pt x="0" y="0"/>
                  </a:lnTo>
                  <a:close/>
                </a:path>
              </a:pathLst>
            </a:custGeom>
            <a:solidFill>
              <a:srgbClr val="0721B3"/>
            </a:solidFill>
            <a:ln w="38100" cap="sq">
              <a:solidFill>
                <a:srgbClr val="FFFFFF"/>
              </a:solidFill>
              <a:prstDash val="solid"/>
              <a:miter/>
            </a:ln>
          </p:spPr>
        </p:sp>
        <p:sp>
          <p:nvSpPr>
            <p:cNvPr id="6" name="TextBox 6"/>
            <p:cNvSpPr txBox="1"/>
            <p:nvPr/>
          </p:nvSpPr>
          <p:spPr>
            <a:xfrm>
              <a:off x="177800" y="-38100"/>
              <a:ext cx="1599502" cy="444500"/>
            </a:xfrm>
            <a:prstGeom prst="rect">
              <a:avLst/>
            </a:prstGeom>
          </p:spPr>
          <p:txBody>
            <a:bodyPr lIns="50800" tIns="50800" rIns="50800" bIns="50800" rtlCol="0" anchor="ctr"/>
            <a:lstStyle/>
            <a:p>
              <a:pPr algn="ctr">
                <a:lnSpc>
                  <a:spcPts val="2085"/>
                </a:lnSpc>
              </a:pPr>
              <a:r>
                <a:rPr lang="en-US" sz="1490" spc="99">
                  <a:solidFill>
                    <a:srgbClr val="FFFFFF"/>
                  </a:solidFill>
                  <a:latin typeface="HK Modular" panose="00000800000000000000"/>
                  <a:ea typeface="HK Modular" panose="00000800000000000000"/>
                  <a:cs typeface="HK Modular" panose="00000800000000000000"/>
                  <a:sym typeface="HK Modular" panose="00000800000000000000"/>
                </a:rPr>
                <a:t>STAGE 1</a:t>
              </a:r>
              <a:endParaRPr lang="en-US" sz="1490" spc="99">
                <a:solidFill>
                  <a:srgbClr val="FFFFFF"/>
                </a:solidFill>
                <a:latin typeface="HK Modular" panose="00000800000000000000"/>
                <a:ea typeface="HK Modular" panose="00000800000000000000"/>
                <a:cs typeface="HK Modular" panose="00000800000000000000"/>
                <a:sym typeface="HK Modular" panose="00000800000000000000"/>
              </a:endParaRPr>
            </a:p>
          </p:txBody>
        </p:sp>
      </p:grpSp>
      <p:sp>
        <p:nvSpPr>
          <p:cNvPr id="7" name="TextBox 7"/>
          <p:cNvSpPr txBox="1"/>
          <p:nvPr/>
        </p:nvSpPr>
        <p:spPr>
          <a:xfrm>
            <a:off x="1348560" y="1179555"/>
            <a:ext cx="15585840" cy="1009650"/>
          </a:xfrm>
          <a:prstGeom prst="rect">
            <a:avLst/>
          </a:prstGeom>
        </p:spPr>
        <p:txBody>
          <a:bodyPr lIns="0" tIns="0" rIns="0" bIns="0" rtlCol="0" anchor="t">
            <a:spAutoFit/>
          </a:bodyPr>
          <a:lstStyle/>
          <a:p>
            <a:pPr algn="l">
              <a:lnSpc>
                <a:spcPts val="7920"/>
              </a:lnSpc>
            </a:pPr>
            <a:r>
              <a:rPr lang="en-US" sz="6600" b="1">
                <a:solidFill>
                  <a:srgbClr val="145DA0"/>
                </a:solidFill>
                <a:latin typeface="Montserrat Bold" panose="00000800000000000000"/>
                <a:ea typeface="Montserrat Bold" panose="00000800000000000000"/>
                <a:cs typeface="Montserrat Bold" panose="00000800000000000000"/>
                <a:sym typeface="Montserrat Bold" panose="00000800000000000000"/>
              </a:rPr>
              <a:t>Challenges</a:t>
            </a:r>
            <a:endParaRPr lang="en-US" sz="6600" b="1">
              <a:solidFill>
                <a:srgbClr val="145DA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9" name="TextBox 9"/>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10" name="TextBox 10"/>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04</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p:txBody>
      </p:sp>
      <p:grpSp>
        <p:nvGrpSpPr>
          <p:cNvPr id="11" name="Group 11"/>
          <p:cNvGrpSpPr/>
          <p:nvPr/>
        </p:nvGrpSpPr>
        <p:grpSpPr>
          <a:xfrm rot="0">
            <a:off x="6465502" y="5037882"/>
            <a:ext cx="4640193" cy="1017412"/>
            <a:chOff x="0" y="0"/>
            <a:chExt cx="1853502" cy="406400"/>
          </a:xfrm>
        </p:grpSpPr>
        <p:sp>
          <p:nvSpPr>
            <p:cNvPr id="12" name="Freeform 12"/>
            <p:cNvSpPr/>
            <p:nvPr/>
          </p:nvSpPr>
          <p:spPr>
            <a:xfrm>
              <a:off x="0" y="0"/>
              <a:ext cx="1853502" cy="406400"/>
            </a:xfrm>
            <a:custGeom>
              <a:avLst/>
              <a:gdLst/>
              <a:ahLst/>
              <a:cxnLst/>
              <a:rect l="l" t="t" r="r" b="b"/>
              <a:pathLst>
                <a:path w="1853502" h="406400">
                  <a:moveTo>
                    <a:pt x="0" y="0"/>
                  </a:moveTo>
                  <a:lnTo>
                    <a:pt x="1650302" y="0"/>
                  </a:lnTo>
                  <a:lnTo>
                    <a:pt x="1853502" y="203200"/>
                  </a:lnTo>
                  <a:lnTo>
                    <a:pt x="1650302" y="406400"/>
                  </a:lnTo>
                  <a:lnTo>
                    <a:pt x="0" y="406400"/>
                  </a:lnTo>
                  <a:lnTo>
                    <a:pt x="203200" y="203200"/>
                  </a:lnTo>
                  <a:lnTo>
                    <a:pt x="0" y="0"/>
                  </a:lnTo>
                  <a:close/>
                </a:path>
              </a:pathLst>
            </a:custGeom>
            <a:solidFill>
              <a:srgbClr val="FFFFFF"/>
            </a:solidFill>
            <a:ln w="38100" cap="sq">
              <a:solidFill>
                <a:srgbClr val="0721B3"/>
              </a:solidFill>
              <a:prstDash val="solid"/>
              <a:miter/>
            </a:ln>
          </p:spPr>
        </p:sp>
        <p:sp>
          <p:nvSpPr>
            <p:cNvPr id="13" name="TextBox 13"/>
            <p:cNvSpPr txBox="1"/>
            <p:nvPr/>
          </p:nvSpPr>
          <p:spPr>
            <a:xfrm>
              <a:off x="177800" y="-38100"/>
              <a:ext cx="1599502" cy="444500"/>
            </a:xfrm>
            <a:prstGeom prst="rect">
              <a:avLst/>
            </a:prstGeom>
          </p:spPr>
          <p:txBody>
            <a:bodyPr lIns="50800" tIns="50800" rIns="50800" bIns="50800" rtlCol="0" anchor="ctr"/>
            <a:lstStyle/>
            <a:p>
              <a:pPr algn="ctr">
                <a:lnSpc>
                  <a:spcPts val="2085"/>
                </a:lnSpc>
              </a:pPr>
              <a:r>
                <a:rPr lang="en-US" sz="1490" spc="99">
                  <a:solidFill>
                    <a:srgbClr val="0721B3"/>
                  </a:solidFill>
                  <a:latin typeface="HK Modular" panose="00000800000000000000"/>
                  <a:ea typeface="HK Modular" panose="00000800000000000000"/>
                  <a:cs typeface="HK Modular" panose="00000800000000000000"/>
                  <a:sym typeface="HK Modular" panose="00000800000000000000"/>
                </a:rPr>
                <a:t>STAGE 2</a:t>
              </a:r>
              <a:endParaRPr lang="en-US" sz="1490" spc="99">
                <a:solidFill>
                  <a:srgbClr val="0721B3"/>
                </a:solidFill>
                <a:latin typeface="HK Modular" panose="00000800000000000000"/>
                <a:ea typeface="HK Modular" panose="00000800000000000000"/>
                <a:cs typeface="HK Modular" panose="00000800000000000000"/>
                <a:sym typeface="HK Modular" panose="00000800000000000000"/>
              </a:endParaRPr>
            </a:p>
          </p:txBody>
        </p:sp>
      </p:grpSp>
      <p:grpSp>
        <p:nvGrpSpPr>
          <p:cNvPr id="14" name="Group 14"/>
          <p:cNvGrpSpPr/>
          <p:nvPr/>
        </p:nvGrpSpPr>
        <p:grpSpPr>
          <a:xfrm rot="0">
            <a:off x="12448289" y="5037882"/>
            <a:ext cx="4640193" cy="1017412"/>
            <a:chOff x="0" y="0"/>
            <a:chExt cx="1853502" cy="406400"/>
          </a:xfrm>
        </p:grpSpPr>
        <p:sp>
          <p:nvSpPr>
            <p:cNvPr id="15" name="Freeform 15"/>
            <p:cNvSpPr/>
            <p:nvPr/>
          </p:nvSpPr>
          <p:spPr>
            <a:xfrm>
              <a:off x="0" y="0"/>
              <a:ext cx="1853502" cy="406400"/>
            </a:xfrm>
            <a:custGeom>
              <a:avLst/>
              <a:gdLst/>
              <a:ahLst/>
              <a:cxnLst/>
              <a:rect l="l" t="t" r="r" b="b"/>
              <a:pathLst>
                <a:path w="1853502" h="406400">
                  <a:moveTo>
                    <a:pt x="0" y="0"/>
                  </a:moveTo>
                  <a:lnTo>
                    <a:pt x="1650302" y="0"/>
                  </a:lnTo>
                  <a:lnTo>
                    <a:pt x="1853502" y="203200"/>
                  </a:lnTo>
                  <a:lnTo>
                    <a:pt x="1650302" y="406400"/>
                  </a:lnTo>
                  <a:lnTo>
                    <a:pt x="0" y="406400"/>
                  </a:lnTo>
                  <a:lnTo>
                    <a:pt x="203200" y="203200"/>
                  </a:lnTo>
                  <a:lnTo>
                    <a:pt x="0" y="0"/>
                  </a:lnTo>
                  <a:close/>
                </a:path>
              </a:pathLst>
            </a:custGeom>
            <a:solidFill>
              <a:srgbClr val="0721B3"/>
            </a:solidFill>
            <a:ln w="38100" cap="sq">
              <a:solidFill>
                <a:srgbClr val="FFFFFF"/>
              </a:solidFill>
              <a:prstDash val="solid"/>
              <a:miter/>
            </a:ln>
          </p:spPr>
        </p:sp>
        <p:sp>
          <p:nvSpPr>
            <p:cNvPr id="16" name="TextBox 16"/>
            <p:cNvSpPr txBox="1"/>
            <p:nvPr/>
          </p:nvSpPr>
          <p:spPr>
            <a:xfrm>
              <a:off x="177800" y="-38100"/>
              <a:ext cx="1599502" cy="444500"/>
            </a:xfrm>
            <a:prstGeom prst="rect">
              <a:avLst/>
            </a:prstGeom>
          </p:spPr>
          <p:txBody>
            <a:bodyPr lIns="50800" tIns="50800" rIns="50800" bIns="50800" rtlCol="0" anchor="ctr"/>
            <a:lstStyle/>
            <a:p>
              <a:pPr algn="ctr">
                <a:lnSpc>
                  <a:spcPts val="2085"/>
                </a:lnSpc>
              </a:pPr>
              <a:r>
                <a:rPr lang="en-US" sz="1490" spc="99">
                  <a:solidFill>
                    <a:srgbClr val="FFFFFF"/>
                  </a:solidFill>
                  <a:latin typeface="HK Modular" panose="00000800000000000000"/>
                  <a:ea typeface="HK Modular" panose="00000800000000000000"/>
                  <a:cs typeface="HK Modular" panose="00000800000000000000"/>
                  <a:sym typeface="HK Modular" panose="00000800000000000000"/>
                </a:rPr>
                <a:t>STAGE 3</a:t>
              </a:r>
              <a:endParaRPr lang="en-US" sz="1490" spc="99">
                <a:solidFill>
                  <a:srgbClr val="FFFFFF"/>
                </a:solidFill>
                <a:latin typeface="HK Modular" panose="00000800000000000000"/>
                <a:ea typeface="HK Modular" panose="00000800000000000000"/>
                <a:cs typeface="HK Modular" panose="00000800000000000000"/>
                <a:sym typeface="HK Modular" panose="00000800000000000000"/>
              </a:endParaRPr>
            </a:p>
          </p:txBody>
        </p:sp>
      </p:grpSp>
      <p:sp>
        <p:nvSpPr>
          <p:cNvPr id="17" name="AutoShape 17"/>
          <p:cNvSpPr/>
          <p:nvPr/>
        </p:nvSpPr>
        <p:spPr>
          <a:xfrm flipV="1">
            <a:off x="5964828" y="2560056"/>
            <a:ext cx="0" cy="2583444"/>
          </a:xfrm>
          <a:prstGeom prst="line">
            <a:avLst/>
          </a:prstGeom>
          <a:ln w="47625" cap="flat">
            <a:solidFill>
              <a:srgbClr val="0721B3"/>
            </a:solidFill>
            <a:prstDash val="solid"/>
            <a:headEnd type="none" w="sm" len="sm"/>
            <a:tailEnd type="oval" w="lg" len="lg"/>
          </a:ln>
        </p:spPr>
      </p:sp>
      <p:sp>
        <p:nvSpPr>
          <p:cNvPr id="18" name="AutoShape 18"/>
          <p:cNvSpPr/>
          <p:nvPr/>
        </p:nvSpPr>
        <p:spPr>
          <a:xfrm>
            <a:off x="11776992" y="6055293"/>
            <a:ext cx="0" cy="2713937"/>
          </a:xfrm>
          <a:prstGeom prst="line">
            <a:avLst/>
          </a:prstGeom>
          <a:ln w="47625" cap="flat">
            <a:solidFill>
              <a:srgbClr val="0721B3"/>
            </a:solidFill>
            <a:prstDash val="solid"/>
            <a:headEnd type="none" w="sm" len="sm"/>
            <a:tailEnd type="oval" w="lg" len="lg"/>
          </a:ln>
        </p:spPr>
      </p:sp>
      <p:sp>
        <p:nvSpPr>
          <p:cNvPr id="19" name="TextBox 19"/>
          <p:cNvSpPr txBox="1"/>
          <p:nvPr/>
        </p:nvSpPr>
        <p:spPr>
          <a:xfrm>
            <a:off x="648271" y="3132965"/>
            <a:ext cx="4976224" cy="1731645"/>
          </a:xfrm>
          <a:prstGeom prst="rect">
            <a:avLst/>
          </a:prstGeom>
        </p:spPr>
        <p:txBody>
          <a:bodyPr lIns="0" tIns="0" rIns="0" bIns="0" rtlCol="0" anchor="t">
            <a:spAutoFit/>
          </a:bodyPr>
          <a:lstStyle/>
          <a:p>
            <a:pPr marL="496570" lvl="1" indent="-248285" algn="just">
              <a:lnSpc>
                <a:spcPts val="3450"/>
              </a:lnSpc>
              <a:buFont typeface="Arial" panose="020B0604020202020204"/>
              <a:buChar char="•"/>
            </a:pPr>
            <a:r>
              <a:rPr lang="en-US" sz="2300">
                <a:solidFill>
                  <a:srgbClr val="000000"/>
                </a:solidFill>
                <a:latin typeface="Open Sans"/>
                <a:ea typeface="Open Sans"/>
                <a:cs typeface="Open Sans"/>
                <a:sym typeface="Open Sans"/>
              </a:rPr>
              <a:t>Data sent via API</a:t>
            </a:r>
            <a:endParaRPr lang="en-US" sz="2300">
              <a:solidFill>
                <a:srgbClr val="000000"/>
              </a:solidFill>
              <a:latin typeface="Open Sans"/>
              <a:ea typeface="Open Sans"/>
              <a:cs typeface="Open Sans"/>
              <a:sym typeface="Open Sans"/>
            </a:endParaRPr>
          </a:p>
          <a:p>
            <a:pPr marL="496570" lvl="1" indent="-248285" algn="just">
              <a:lnSpc>
                <a:spcPts val="3450"/>
              </a:lnSpc>
              <a:buFont typeface="Arial" panose="020B0604020202020204"/>
              <a:buChar char="•"/>
            </a:pPr>
            <a:r>
              <a:rPr lang="en-US" sz="2300">
                <a:solidFill>
                  <a:srgbClr val="000000"/>
                </a:solidFill>
                <a:latin typeface="Open Sans"/>
                <a:ea typeface="Open Sans"/>
                <a:cs typeface="Open Sans"/>
                <a:sym typeface="Open Sans"/>
              </a:rPr>
              <a:t>Data format difference</a:t>
            </a:r>
            <a:endParaRPr lang="en-US" sz="2300">
              <a:solidFill>
                <a:srgbClr val="000000"/>
              </a:solidFill>
              <a:latin typeface="Open Sans"/>
              <a:ea typeface="Open Sans"/>
              <a:cs typeface="Open Sans"/>
              <a:sym typeface="Open Sans"/>
            </a:endParaRPr>
          </a:p>
          <a:p>
            <a:pPr marL="496570" lvl="1" indent="-248285" algn="just">
              <a:lnSpc>
                <a:spcPts val="3450"/>
              </a:lnSpc>
              <a:buFont typeface="Arial" panose="020B0604020202020204"/>
              <a:buChar char="•"/>
            </a:pPr>
            <a:r>
              <a:rPr lang="en-US" sz="2300" u="none" strike="noStrike">
                <a:solidFill>
                  <a:srgbClr val="000000"/>
                </a:solidFill>
                <a:latin typeface="Open Sans"/>
                <a:ea typeface="Open Sans"/>
                <a:cs typeface="Open Sans"/>
                <a:sym typeface="Open Sans"/>
              </a:rPr>
              <a:t>Requires complex client-side software</a:t>
            </a:r>
            <a:endParaRPr lang="en-US" sz="2300" u="none" strike="noStrike">
              <a:solidFill>
                <a:srgbClr val="000000"/>
              </a:solidFill>
              <a:latin typeface="Open Sans"/>
              <a:ea typeface="Open Sans"/>
              <a:cs typeface="Open Sans"/>
              <a:sym typeface="Open Sans"/>
            </a:endParaRPr>
          </a:p>
        </p:txBody>
      </p:sp>
      <p:sp>
        <p:nvSpPr>
          <p:cNvPr id="20" name="TextBox 20"/>
          <p:cNvSpPr txBox="1"/>
          <p:nvPr/>
        </p:nvSpPr>
        <p:spPr>
          <a:xfrm>
            <a:off x="685800" y="2724785"/>
            <a:ext cx="6315075" cy="521970"/>
          </a:xfrm>
          <a:prstGeom prst="rect">
            <a:avLst/>
          </a:prstGeom>
        </p:spPr>
        <p:txBody>
          <a:bodyPr lIns="0" tIns="0" rIns="0" bIns="0" rtlCol="0" anchor="t">
            <a:noAutofit/>
          </a:bodyPr>
          <a:lstStyle/>
          <a:p>
            <a:pPr algn="l">
              <a:lnSpc>
                <a:spcPts val="2800"/>
              </a:lnSpc>
            </a:pPr>
            <a:r>
              <a:rPr lang="en-US" sz="2000" b="1">
                <a:solidFill>
                  <a:srgbClr val="000000"/>
                </a:solidFill>
                <a:latin typeface="Garet Ultra-Bold"/>
                <a:ea typeface="Garet Ultra-Bold"/>
                <a:cs typeface="Garet Ultra-Bold"/>
                <a:sym typeface="Garet Ultra-Bold"/>
              </a:rPr>
              <a:t>Integrating AI models with devices</a:t>
            </a:r>
            <a:endParaRPr lang="en-US" sz="2000" b="1">
              <a:solidFill>
                <a:srgbClr val="000000"/>
              </a:solidFill>
              <a:latin typeface="Garet Ultra-Bold"/>
              <a:ea typeface="Garet Ultra-Bold"/>
              <a:cs typeface="Garet Ultra-Bold"/>
              <a:sym typeface="Garet Ultra-Bold"/>
            </a:endParaRPr>
          </a:p>
        </p:txBody>
      </p:sp>
      <p:sp>
        <p:nvSpPr>
          <p:cNvPr id="21" name="TextBox 21"/>
          <p:cNvSpPr txBox="1"/>
          <p:nvPr/>
        </p:nvSpPr>
        <p:spPr>
          <a:xfrm>
            <a:off x="761996" y="2281511"/>
            <a:ext cx="4444136" cy="396240"/>
          </a:xfrm>
          <a:prstGeom prst="rect">
            <a:avLst/>
          </a:prstGeom>
        </p:spPr>
        <p:txBody>
          <a:bodyPr lIns="0" tIns="0" rIns="0" bIns="0" rtlCol="0" anchor="t">
            <a:spAutoFit/>
          </a:bodyPr>
          <a:lstStyle/>
          <a:p>
            <a:pPr algn="l">
              <a:lnSpc>
                <a:spcPts val="3360"/>
              </a:lnSpc>
            </a:pPr>
            <a:r>
              <a:rPr lang="en-US" sz="2400" b="1">
                <a:solidFill>
                  <a:srgbClr val="0345E4"/>
                </a:solidFill>
                <a:latin typeface="Garet Bold"/>
                <a:ea typeface="Garet Bold"/>
                <a:cs typeface="Garet Bold"/>
                <a:sym typeface="Garet Bold"/>
              </a:rPr>
              <a:t>Initial Deployment</a:t>
            </a:r>
            <a:endParaRPr lang="en-US" sz="2400" b="1">
              <a:solidFill>
                <a:srgbClr val="0345E4"/>
              </a:solidFill>
              <a:latin typeface="Garet Bold"/>
              <a:ea typeface="Garet Bold"/>
              <a:cs typeface="Garet Bold"/>
              <a:sym typeface="Garet Bold"/>
            </a:endParaRPr>
          </a:p>
        </p:txBody>
      </p:sp>
      <p:sp>
        <p:nvSpPr>
          <p:cNvPr id="22" name="TextBox 22"/>
          <p:cNvSpPr txBox="1"/>
          <p:nvPr/>
        </p:nvSpPr>
        <p:spPr>
          <a:xfrm>
            <a:off x="857881" y="6297226"/>
            <a:ext cx="5089091" cy="692150"/>
          </a:xfrm>
          <a:prstGeom prst="rect">
            <a:avLst/>
          </a:prstGeom>
        </p:spPr>
        <p:txBody>
          <a:bodyPr lIns="0" tIns="0" rIns="0" bIns="0" rtlCol="0" anchor="t">
            <a:spAutoFit/>
          </a:bodyPr>
          <a:lstStyle/>
          <a:p>
            <a:pPr algn="l">
              <a:lnSpc>
                <a:spcPts val="2800"/>
              </a:lnSpc>
            </a:pPr>
            <a:r>
              <a:rPr lang="en-US" sz="2000" b="1">
                <a:solidFill>
                  <a:srgbClr val="000000"/>
                </a:solidFill>
                <a:latin typeface="Garet Ultra-Bold"/>
                <a:ea typeface="Garet Ultra-Bold"/>
                <a:cs typeface="Garet Ultra-Bold"/>
                <a:sym typeface="Garet Ultra-Bold"/>
              </a:rPr>
              <a:t>Configure stable network connection</a:t>
            </a:r>
            <a:endParaRPr lang="en-US" sz="2000" b="1">
              <a:solidFill>
                <a:srgbClr val="000000"/>
              </a:solidFill>
              <a:latin typeface="Garet Ultra-Bold"/>
              <a:ea typeface="Garet Ultra-Bold"/>
              <a:cs typeface="Garet Ultra-Bold"/>
              <a:sym typeface="Garet Ultra-Bold"/>
            </a:endParaRPr>
          </a:p>
        </p:txBody>
      </p:sp>
      <p:sp>
        <p:nvSpPr>
          <p:cNvPr id="23" name="TextBox 23"/>
          <p:cNvSpPr txBox="1"/>
          <p:nvPr/>
        </p:nvSpPr>
        <p:spPr>
          <a:xfrm>
            <a:off x="648271" y="7037585"/>
            <a:ext cx="5156828" cy="1293495"/>
          </a:xfrm>
          <a:prstGeom prst="rect">
            <a:avLst/>
          </a:prstGeom>
        </p:spPr>
        <p:txBody>
          <a:bodyPr lIns="0" tIns="0" rIns="0" bIns="0" rtlCol="0" anchor="t">
            <a:spAutoFit/>
          </a:bodyPr>
          <a:lstStyle/>
          <a:p>
            <a:pPr marL="496570" lvl="1" indent="-248285" algn="just">
              <a:lnSpc>
                <a:spcPts val="3450"/>
              </a:lnSpc>
              <a:buFont typeface="Arial" panose="020B0604020202020204"/>
              <a:buChar char="•"/>
            </a:pPr>
            <a:r>
              <a:rPr lang="en-US" sz="2300">
                <a:solidFill>
                  <a:srgbClr val="000000"/>
                </a:solidFill>
                <a:latin typeface="Open Sans"/>
                <a:ea typeface="Open Sans"/>
                <a:cs typeface="Open Sans"/>
                <a:sym typeface="Open Sans"/>
              </a:rPr>
              <a:t>Unstable network, poor</a:t>
            </a:r>
            <a:r>
              <a:rPr lang="en-US" sz="2300" u="none" strike="noStrike">
                <a:solidFill>
                  <a:srgbClr val="000000"/>
                </a:solidFill>
                <a:latin typeface="Open Sans"/>
                <a:ea typeface="Open Sans"/>
                <a:cs typeface="Open Sans"/>
                <a:sym typeface="Open Sans"/>
              </a:rPr>
              <a:t> coverage</a:t>
            </a:r>
            <a:endParaRPr lang="en-US" sz="2300" u="none" strike="noStrike">
              <a:solidFill>
                <a:srgbClr val="000000"/>
              </a:solidFill>
              <a:latin typeface="Open Sans"/>
              <a:ea typeface="Open Sans"/>
              <a:cs typeface="Open Sans"/>
              <a:sym typeface="Open Sans"/>
            </a:endParaRPr>
          </a:p>
          <a:p>
            <a:pPr marL="496570" lvl="1" indent="-248285" algn="just">
              <a:lnSpc>
                <a:spcPts val="3450"/>
              </a:lnSpc>
              <a:buFont typeface="Arial" panose="020B0604020202020204"/>
              <a:buChar char="•"/>
            </a:pPr>
            <a:r>
              <a:rPr lang="en-US" sz="2300" u="none" strike="noStrike">
                <a:solidFill>
                  <a:srgbClr val="000000"/>
                </a:solidFill>
                <a:latin typeface="Open Sans"/>
                <a:ea typeface="Open Sans"/>
                <a:cs typeface="Open Sans"/>
                <a:sym typeface="Open Sans"/>
              </a:rPr>
              <a:t>Lack of support for retry mechanisms, offline cache</a:t>
            </a:r>
            <a:endParaRPr lang="en-US" sz="2300" u="none" strike="noStrike">
              <a:solidFill>
                <a:srgbClr val="000000"/>
              </a:solidFill>
              <a:latin typeface="Open Sans"/>
              <a:ea typeface="Open Sans"/>
              <a:cs typeface="Open Sans"/>
              <a:sym typeface="Open Sans"/>
            </a:endParaRPr>
          </a:p>
        </p:txBody>
      </p:sp>
      <p:sp>
        <p:nvSpPr>
          <p:cNvPr id="24" name="TextBox 24"/>
          <p:cNvSpPr txBox="1"/>
          <p:nvPr/>
        </p:nvSpPr>
        <p:spPr>
          <a:xfrm>
            <a:off x="6305161" y="2285321"/>
            <a:ext cx="4444136" cy="396240"/>
          </a:xfrm>
          <a:prstGeom prst="rect">
            <a:avLst/>
          </a:prstGeom>
        </p:spPr>
        <p:txBody>
          <a:bodyPr lIns="0" tIns="0" rIns="0" bIns="0" rtlCol="0" anchor="t">
            <a:spAutoFit/>
          </a:bodyPr>
          <a:lstStyle/>
          <a:p>
            <a:pPr algn="l">
              <a:lnSpc>
                <a:spcPts val="3360"/>
              </a:lnSpc>
            </a:pPr>
            <a:r>
              <a:rPr lang="en-US" sz="2400" b="1">
                <a:solidFill>
                  <a:srgbClr val="0345E4"/>
                </a:solidFill>
                <a:latin typeface="Garet Bold"/>
                <a:ea typeface="Garet Bold"/>
                <a:cs typeface="Garet Bold"/>
                <a:sym typeface="Garet Bold"/>
              </a:rPr>
              <a:t>Operational </a:t>
            </a:r>
            <a:endParaRPr lang="en-US" sz="2400" b="1">
              <a:solidFill>
                <a:srgbClr val="0345E4"/>
              </a:solidFill>
              <a:latin typeface="Garet Bold"/>
              <a:ea typeface="Garet Bold"/>
              <a:cs typeface="Garet Bold"/>
              <a:sym typeface="Garet Bold"/>
            </a:endParaRPr>
          </a:p>
        </p:txBody>
      </p:sp>
      <p:sp>
        <p:nvSpPr>
          <p:cNvPr id="25" name="TextBox 25"/>
          <p:cNvSpPr txBox="1"/>
          <p:nvPr/>
        </p:nvSpPr>
        <p:spPr>
          <a:xfrm>
            <a:off x="6305161" y="2726565"/>
            <a:ext cx="4766614"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Ultra-Bold"/>
                <a:ea typeface="Garet Ultra-Bold"/>
                <a:cs typeface="Garet Ultra-Bold"/>
                <a:sym typeface="Garet Ultra-Bold"/>
              </a:rPr>
              <a:t>Latency in response</a:t>
            </a:r>
            <a:endParaRPr lang="en-US" sz="2000" b="1">
              <a:solidFill>
                <a:srgbClr val="000000"/>
              </a:solidFill>
              <a:latin typeface="Garet Ultra-Bold"/>
              <a:ea typeface="Garet Ultra-Bold"/>
              <a:cs typeface="Garet Ultra-Bold"/>
              <a:sym typeface="Garet Ultra-Bold"/>
            </a:endParaRPr>
          </a:p>
        </p:txBody>
      </p:sp>
      <p:sp>
        <p:nvSpPr>
          <p:cNvPr id="26" name="TextBox 26"/>
          <p:cNvSpPr txBox="1"/>
          <p:nvPr/>
        </p:nvSpPr>
        <p:spPr>
          <a:xfrm>
            <a:off x="6305161" y="3132965"/>
            <a:ext cx="4976224" cy="855345"/>
          </a:xfrm>
          <a:prstGeom prst="rect">
            <a:avLst/>
          </a:prstGeom>
        </p:spPr>
        <p:txBody>
          <a:bodyPr lIns="0" tIns="0" rIns="0" bIns="0" rtlCol="0" anchor="t">
            <a:spAutoFit/>
          </a:bodyPr>
          <a:lstStyle/>
          <a:p>
            <a:pPr marL="496570" lvl="1" indent="-248285" algn="just">
              <a:lnSpc>
                <a:spcPts val="3450"/>
              </a:lnSpc>
              <a:buFont typeface="Arial" panose="020B0604020202020204"/>
              <a:buChar char="•"/>
            </a:pPr>
            <a:r>
              <a:rPr lang="en-US" sz="2300">
                <a:solidFill>
                  <a:srgbClr val="000000"/>
                </a:solidFill>
                <a:latin typeface="Open Sans"/>
                <a:ea typeface="Open Sans"/>
                <a:cs typeface="Open Sans"/>
                <a:sym typeface="Open Sans"/>
              </a:rPr>
              <a:t>Network tran</a:t>
            </a:r>
            <a:r>
              <a:rPr lang="en-US" sz="2300" u="none" strike="noStrike">
                <a:solidFill>
                  <a:srgbClr val="000000"/>
                </a:solidFill>
                <a:latin typeface="Open Sans"/>
                <a:ea typeface="Open Sans"/>
                <a:cs typeface="Open Sans"/>
                <a:sym typeface="Open Sans"/>
              </a:rPr>
              <a:t>smission speed</a:t>
            </a:r>
            <a:endParaRPr lang="en-US" sz="2300" u="none" strike="noStrike">
              <a:solidFill>
                <a:srgbClr val="000000"/>
              </a:solidFill>
              <a:latin typeface="Open Sans"/>
              <a:ea typeface="Open Sans"/>
              <a:cs typeface="Open Sans"/>
              <a:sym typeface="Open Sans"/>
            </a:endParaRPr>
          </a:p>
          <a:p>
            <a:pPr marL="496570" lvl="1" indent="-248285" algn="just">
              <a:lnSpc>
                <a:spcPts val="3450"/>
              </a:lnSpc>
              <a:buFont typeface="Arial" panose="020B0604020202020204"/>
              <a:buChar char="•"/>
            </a:pPr>
            <a:r>
              <a:rPr lang="en-US" sz="2300" u="none" strike="noStrike">
                <a:solidFill>
                  <a:srgbClr val="000000"/>
                </a:solidFill>
                <a:latin typeface="Open Sans"/>
                <a:ea typeface="Open Sans"/>
                <a:cs typeface="Open Sans"/>
                <a:sym typeface="Open Sans"/>
              </a:rPr>
              <a:t>Server processing load</a:t>
            </a:r>
            <a:endParaRPr lang="en-US" sz="2300" u="none" strike="noStrike">
              <a:solidFill>
                <a:srgbClr val="000000"/>
              </a:solidFill>
              <a:latin typeface="Open Sans"/>
              <a:ea typeface="Open Sans"/>
              <a:cs typeface="Open Sans"/>
              <a:sym typeface="Open Sans"/>
            </a:endParaRPr>
          </a:p>
        </p:txBody>
      </p:sp>
      <p:sp>
        <p:nvSpPr>
          <p:cNvPr id="27" name="TextBox 27"/>
          <p:cNvSpPr txBox="1"/>
          <p:nvPr/>
        </p:nvSpPr>
        <p:spPr>
          <a:xfrm>
            <a:off x="6339081" y="4295069"/>
            <a:ext cx="4766614"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Ultra-Bold"/>
                <a:ea typeface="Garet Ultra-Bold"/>
                <a:cs typeface="Garet Ultra-Bold"/>
                <a:sym typeface="Garet Ultra-Bold"/>
              </a:rPr>
              <a:t>Security and Privacy</a:t>
            </a:r>
            <a:endParaRPr lang="en-US" sz="2000" b="1">
              <a:solidFill>
                <a:srgbClr val="000000"/>
              </a:solidFill>
              <a:latin typeface="Garet Ultra-Bold"/>
              <a:ea typeface="Garet Ultra-Bold"/>
              <a:cs typeface="Garet Ultra-Bold"/>
              <a:sym typeface="Garet Ultra-Bold"/>
            </a:endParaRPr>
          </a:p>
        </p:txBody>
      </p:sp>
      <p:sp>
        <p:nvSpPr>
          <p:cNvPr id="28" name="TextBox 28"/>
          <p:cNvSpPr txBox="1"/>
          <p:nvPr/>
        </p:nvSpPr>
        <p:spPr>
          <a:xfrm>
            <a:off x="6353533" y="6297226"/>
            <a:ext cx="5089091"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Ultra-Bold"/>
                <a:ea typeface="Garet Ultra-Bold"/>
                <a:cs typeface="Garet Ultra-Bold"/>
                <a:sym typeface="Garet Ultra-Bold"/>
              </a:rPr>
              <a:t>Server overload or API rate limit</a:t>
            </a:r>
            <a:endParaRPr lang="en-US" sz="2000" b="1">
              <a:solidFill>
                <a:srgbClr val="000000"/>
              </a:solidFill>
              <a:latin typeface="Garet Ultra-Bold"/>
              <a:ea typeface="Garet Ultra-Bold"/>
              <a:cs typeface="Garet Ultra-Bold"/>
              <a:sym typeface="Garet Ultra-Bold"/>
            </a:endParaRPr>
          </a:p>
        </p:txBody>
      </p:sp>
      <p:sp>
        <p:nvSpPr>
          <p:cNvPr id="29" name="TextBox 29"/>
          <p:cNvSpPr txBox="1"/>
          <p:nvPr/>
        </p:nvSpPr>
        <p:spPr>
          <a:xfrm>
            <a:off x="6087986" y="6818510"/>
            <a:ext cx="5410576" cy="1731645"/>
          </a:xfrm>
          <a:prstGeom prst="rect">
            <a:avLst/>
          </a:prstGeom>
        </p:spPr>
        <p:txBody>
          <a:bodyPr lIns="0" tIns="0" rIns="0" bIns="0" rtlCol="0" anchor="t">
            <a:spAutoFit/>
          </a:bodyPr>
          <a:lstStyle/>
          <a:p>
            <a:pPr marL="496570" lvl="1" indent="-248285" algn="just">
              <a:lnSpc>
                <a:spcPts val="3450"/>
              </a:lnSpc>
              <a:buFont typeface="Arial" panose="020B0604020202020204"/>
              <a:buChar char="•"/>
            </a:pPr>
            <a:r>
              <a:rPr lang="en-US" sz="2300">
                <a:solidFill>
                  <a:srgbClr val="000000"/>
                </a:solidFill>
                <a:latin typeface="Open Sans"/>
                <a:ea typeface="Open Sans"/>
                <a:cs typeface="Open Sans"/>
                <a:sym typeface="Open Sans"/>
              </a:rPr>
              <a:t>Server is</a:t>
            </a:r>
            <a:r>
              <a:rPr lang="en-US" sz="2300" u="none" strike="noStrike">
                <a:solidFill>
                  <a:srgbClr val="000000"/>
                </a:solidFill>
                <a:latin typeface="Open Sans"/>
                <a:ea typeface="Open Sans"/>
                <a:cs typeface="Open Sans"/>
                <a:sym typeface="Open Sans"/>
              </a:rPr>
              <a:t> congested, not responding in time</a:t>
            </a:r>
            <a:endParaRPr lang="en-US" sz="2300" u="none" strike="noStrike">
              <a:solidFill>
                <a:srgbClr val="000000"/>
              </a:solidFill>
              <a:latin typeface="Open Sans"/>
              <a:ea typeface="Open Sans"/>
              <a:cs typeface="Open Sans"/>
              <a:sym typeface="Open Sans"/>
            </a:endParaRPr>
          </a:p>
          <a:p>
            <a:pPr marL="496570" lvl="1" indent="-248285" algn="just">
              <a:lnSpc>
                <a:spcPts val="3450"/>
              </a:lnSpc>
              <a:buFont typeface="Arial" panose="020B0604020202020204"/>
              <a:buChar char="•"/>
            </a:pPr>
            <a:r>
              <a:rPr lang="en-US" sz="2300" u="none" strike="noStrike">
                <a:solidFill>
                  <a:srgbClr val="000000"/>
                </a:solidFill>
                <a:latin typeface="Open Sans"/>
                <a:ea typeface="Open Sans"/>
                <a:cs typeface="Open Sans"/>
                <a:sym typeface="Open Sans"/>
              </a:rPr>
              <a:t>Limited by cloud service plan (API rate limit)</a:t>
            </a:r>
            <a:endParaRPr lang="en-US" sz="2300" u="none" strike="noStrike">
              <a:solidFill>
                <a:srgbClr val="000000"/>
              </a:solidFill>
              <a:latin typeface="Open Sans"/>
              <a:ea typeface="Open Sans"/>
              <a:cs typeface="Open Sans"/>
              <a:sym typeface="Open Sans"/>
            </a:endParaRPr>
          </a:p>
        </p:txBody>
      </p:sp>
      <p:sp>
        <p:nvSpPr>
          <p:cNvPr id="30" name="TextBox 30"/>
          <p:cNvSpPr txBox="1"/>
          <p:nvPr/>
        </p:nvSpPr>
        <p:spPr>
          <a:xfrm>
            <a:off x="12280273" y="2329136"/>
            <a:ext cx="5218082" cy="396240"/>
          </a:xfrm>
          <a:prstGeom prst="rect">
            <a:avLst/>
          </a:prstGeom>
        </p:spPr>
        <p:txBody>
          <a:bodyPr lIns="0" tIns="0" rIns="0" bIns="0" rtlCol="0" anchor="t">
            <a:spAutoFit/>
          </a:bodyPr>
          <a:lstStyle/>
          <a:p>
            <a:pPr algn="l">
              <a:lnSpc>
                <a:spcPts val="3360"/>
              </a:lnSpc>
            </a:pPr>
            <a:r>
              <a:rPr lang="en-US" sz="2400" b="1">
                <a:solidFill>
                  <a:srgbClr val="0345E4"/>
                </a:solidFill>
                <a:latin typeface="Garet Bold"/>
                <a:ea typeface="Garet Bold"/>
                <a:cs typeface="Garet Bold"/>
                <a:sym typeface="Garet Bold"/>
              </a:rPr>
              <a:t>Expansion and Maintenance</a:t>
            </a:r>
            <a:endParaRPr lang="en-US" sz="2400" b="1">
              <a:solidFill>
                <a:srgbClr val="0345E4"/>
              </a:solidFill>
              <a:latin typeface="Garet Bold"/>
              <a:ea typeface="Garet Bold"/>
              <a:cs typeface="Garet Bold"/>
              <a:sym typeface="Garet Bold"/>
            </a:endParaRPr>
          </a:p>
        </p:txBody>
      </p:sp>
      <p:sp>
        <p:nvSpPr>
          <p:cNvPr id="31" name="TextBox 31"/>
          <p:cNvSpPr txBox="1"/>
          <p:nvPr/>
        </p:nvSpPr>
        <p:spPr>
          <a:xfrm>
            <a:off x="12280273" y="2770380"/>
            <a:ext cx="4766614"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Ultra-Bold"/>
                <a:ea typeface="Garet Ultra-Bold"/>
                <a:cs typeface="Garet Ultra-Bold"/>
                <a:sym typeface="Garet Ultra-Bold"/>
              </a:rPr>
              <a:t>High operating costs</a:t>
            </a:r>
            <a:endParaRPr lang="en-US" sz="2000" b="1">
              <a:solidFill>
                <a:srgbClr val="000000"/>
              </a:solidFill>
              <a:latin typeface="Garet Ultra-Bold"/>
              <a:ea typeface="Garet Ultra-Bold"/>
              <a:cs typeface="Garet Ultra-Bold"/>
              <a:sym typeface="Garet Ultra-Bold"/>
            </a:endParaRPr>
          </a:p>
        </p:txBody>
      </p:sp>
      <p:sp>
        <p:nvSpPr>
          <p:cNvPr id="32" name="TextBox 32"/>
          <p:cNvSpPr txBox="1"/>
          <p:nvPr/>
        </p:nvSpPr>
        <p:spPr>
          <a:xfrm>
            <a:off x="12280273" y="3176780"/>
            <a:ext cx="4976224" cy="1293495"/>
          </a:xfrm>
          <a:prstGeom prst="rect">
            <a:avLst/>
          </a:prstGeom>
        </p:spPr>
        <p:txBody>
          <a:bodyPr lIns="0" tIns="0" rIns="0" bIns="0" rtlCol="0" anchor="t">
            <a:spAutoFit/>
          </a:bodyPr>
          <a:lstStyle/>
          <a:p>
            <a:pPr marL="496570" lvl="1" indent="-248285" algn="just">
              <a:lnSpc>
                <a:spcPts val="3450"/>
              </a:lnSpc>
              <a:buFont typeface="Arial" panose="020B0604020202020204"/>
              <a:buChar char="•"/>
            </a:pPr>
            <a:r>
              <a:rPr lang="en-US" sz="2300">
                <a:solidFill>
                  <a:srgbClr val="000000"/>
                </a:solidFill>
                <a:latin typeface="Open Sans"/>
                <a:ea typeface="Open Sans"/>
                <a:cs typeface="Open Sans"/>
                <a:sym typeface="Open Sans"/>
              </a:rPr>
              <a:t>Cloud </a:t>
            </a:r>
            <a:r>
              <a:rPr lang="en-US" sz="2300" u="none" strike="noStrike">
                <a:solidFill>
                  <a:srgbClr val="000000"/>
                </a:solidFill>
                <a:latin typeface="Open Sans"/>
                <a:ea typeface="Open Sans"/>
                <a:cs typeface="Open Sans"/>
                <a:sym typeface="Open Sans"/>
              </a:rPr>
              <a:t>service costs increase with the number of devices and frequency of access.</a:t>
            </a:r>
            <a:endParaRPr lang="en-US" sz="2300" u="none" strike="noStrike">
              <a:solidFill>
                <a:srgbClr val="000000"/>
              </a:solidFill>
              <a:latin typeface="Open Sans"/>
              <a:ea typeface="Open Sans"/>
              <a:cs typeface="Open Sans"/>
              <a:sym typeface="Open Sans"/>
            </a:endParaRPr>
          </a:p>
        </p:txBody>
      </p:sp>
      <p:sp>
        <p:nvSpPr>
          <p:cNvPr id="33" name="TextBox 33"/>
          <p:cNvSpPr txBox="1"/>
          <p:nvPr/>
        </p:nvSpPr>
        <p:spPr>
          <a:xfrm>
            <a:off x="12448289" y="6297226"/>
            <a:ext cx="4766614"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Ultra-Bold"/>
                <a:ea typeface="Garet Ultra-Bold"/>
                <a:cs typeface="Garet Ultra-Bold"/>
                <a:sym typeface="Garet Ultra-Bold"/>
              </a:rPr>
              <a:t>Difficult to scale</a:t>
            </a:r>
            <a:endParaRPr lang="en-US" sz="2000" b="1">
              <a:solidFill>
                <a:srgbClr val="000000"/>
              </a:solidFill>
              <a:latin typeface="Garet Ultra-Bold"/>
              <a:ea typeface="Garet Ultra-Bold"/>
              <a:cs typeface="Garet Ultra-Bold"/>
              <a:sym typeface="Garet Ultra-Bold"/>
            </a:endParaRPr>
          </a:p>
        </p:txBody>
      </p:sp>
      <p:sp>
        <p:nvSpPr>
          <p:cNvPr id="34" name="TextBox 34"/>
          <p:cNvSpPr txBox="1"/>
          <p:nvPr/>
        </p:nvSpPr>
        <p:spPr>
          <a:xfrm>
            <a:off x="12448289" y="6703626"/>
            <a:ext cx="4976224" cy="855345"/>
          </a:xfrm>
          <a:prstGeom prst="rect">
            <a:avLst/>
          </a:prstGeom>
        </p:spPr>
        <p:txBody>
          <a:bodyPr lIns="0" tIns="0" rIns="0" bIns="0" rtlCol="0" anchor="t">
            <a:spAutoFit/>
          </a:bodyPr>
          <a:lstStyle/>
          <a:p>
            <a:pPr marL="496570" lvl="1" indent="-248285" algn="just">
              <a:lnSpc>
                <a:spcPts val="3450"/>
              </a:lnSpc>
              <a:buFont typeface="Arial" panose="020B0604020202020204"/>
              <a:buChar char="•"/>
            </a:pPr>
            <a:r>
              <a:rPr lang="en-US" sz="2300">
                <a:solidFill>
                  <a:srgbClr val="000000"/>
                </a:solidFill>
                <a:latin typeface="Open Sans"/>
                <a:ea typeface="Open Sans"/>
                <a:cs typeface="Open Sans"/>
                <a:sym typeface="Open Sans"/>
              </a:rPr>
              <a:t>Distributed </a:t>
            </a:r>
            <a:r>
              <a:rPr lang="en-US" sz="2300" u="none" strike="noStrike">
                <a:solidFill>
                  <a:srgbClr val="000000"/>
                </a:solidFill>
                <a:latin typeface="Open Sans"/>
                <a:ea typeface="Open Sans"/>
                <a:cs typeface="Open Sans"/>
                <a:sym typeface="Open Sans"/>
              </a:rPr>
              <a:t>server infrastructure is required</a:t>
            </a:r>
            <a:endParaRPr lang="en-US" sz="2300" u="none" strike="noStrike">
              <a:solidFill>
                <a:srgbClr val="000000"/>
              </a:solidFill>
              <a:latin typeface="Open Sans"/>
              <a:ea typeface="Open Sans"/>
              <a:cs typeface="Open Sans"/>
              <a:sym typeface="Open Sans"/>
            </a:endParaRPr>
          </a:p>
        </p:txBody>
      </p:sp>
      <p:sp>
        <p:nvSpPr>
          <p:cNvPr id="35" name="TextBox 35"/>
          <p:cNvSpPr txBox="1"/>
          <p:nvPr/>
        </p:nvSpPr>
        <p:spPr>
          <a:xfrm>
            <a:off x="12448289" y="7748648"/>
            <a:ext cx="4766614"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Ultra-Bold"/>
                <a:ea typeface="Garet Ultra-Bold"/>
                <a:cs typeface="Garet Ultra-Bold"/>
                <a:sym typeface="Garet Ultra-Bold"/>
              </a:rPr>
              <a:t>Depends on third party platform</a:t>
            </a:r>
            <a:endParaRPr lang="en-US" sz="2000" b="1">
              <a:solidFill>
                <a:srgbClr val="000000"/>
              </a:solidFill>
              <a:latin typeface="Garet Ultra-Bold"/>
              <a:ea typeface="Garet Ultra-Bold"/>
              <a:cs typeface="Garet Ultra-Bold"/>
              <a:sym typeface="Garet Ultra-Bold"/>
            </a:endParaRPr>
          </a:p>
        </p:txBody>
      </p:sp>
      <p:sp>
        <p:nvSpPr>
          <p:cNvPr id="36" name="TextBox 36"/>
          <p:cNvSpPr txBox="1"/>
          <p:nvPr/>
        </p:nvSpPr>
        <p:spPr>
          <a:xfrm>
            <a:off x="12448289" y="8155048"/>
            <a:ext cx="5314826" cy="417195"/>
          </a:xfrm>
          <a:prstGeom prst="rect">
            <a:avLst/>
          </a:prstGeom>
        </p:spPr>
        <p:txBody>
          <a:bodyPr lIns="0" tIns="0" rIns="0" bIns="0" rtlCol="0" anchor="t">
            <a:spAutoFit/>
          </a:bodyPr>
          <a:lstStyle/>
          <a:p>
            <a:pPr marL="496570" lvl="1" indent="-248285" algn="just">
              <a:lnSpc>
                <a:spcPts val="3450"/>
              </a:lnSpc>
              <a:buFont typeface="Arial" panose="020B0604020202020204"/>
              <a:buChar char="•"/>
            </a:pPr>
            <a:r>
              <a:rPr lang="en-US" sz="2300" u="none" strike="noStrike">
                <a:solidFill>
                  <a:srgbClr val="000000"/>
                </a:solidFill>
                <a:latin typeface="Open Sans"/>
                <a:ea typeface="Open Sans"/>
                <a:cs typeface="Open Sans"/>
                <a:sym typeface="Open Sans"/>
              </a:rPr>
              <a:t>Devices using external AI servers</a:t>
            </a:r>
            <a:endParaRPr lang="en-US" sz="2300" u="none" strike="noStrik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1348560" y="1179555"/>
            <a:ext cx="15585840" cy="1009650"/>
          </a:xfrm>
          <a:prstGeom prst="rect">
            <a:avLst/>
          </a:prstGeom>
        </p:spPr>
        <p:txBody>
          <a:bodyPr lIns="0" tIns="0" rIns="0" bIns="0" rtlCol="0" anchor="t">
            <a:spAutoFit/>
          </a:bodyPr>
          <a:lstStyle/>
          <a:p>
            <a:pPr algn="l">
              <a:lnSpc>
                <a:spcPts val="7920"/>
              </a:lnSpc>
            </a:pPr>
            <a:r>
              <a:rPr lang="en-US" sz="6600" b="1">
                <a:solidFill>
                  <a:srgbClr val="244389"/>
                </a:solidFill>
                <a:latin typeface="Montserrat Bold" panose="00000800000000000000"/>
                <a:ea typeface="Montserrat Bold" panose="00000800000000000000"/>
                <a:cs typeface="Montserrat Bold" panose="00000800000000000000"/>
                <a:sym typeface="Montserrat Bold" panose="00000800000000000000"/>
              </a:rPr>
              <a:t>Technology</a:t>
            </a:r>
            <a:endParaRPr lang="en-US" sz="6600" b="1">
              <a:solidFill>
                <a:srgbClr val="24438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 name="TextBox 4"/>
          <p:cNvSpPr txBox="1"/>
          <p:nvPr/>
        </p:nvSpPr>
        <p:spPr>
          <a:xfrm>
            <a:off x="751977" y="2626978"/>
            <a:ext cx="8614080" cy="4215764"/>
          </a:xfrm>
          <a:prstGeom prst="rect">
            <a:avLst/>
          </a:prstGeom>
        </p:spPr>
        <p:txBody>
          <a:bodyPr lIns="0" tIns="0" rIns="0" bIns="0" rtlCol="0" anchor="t">
            <a:spAutoFit/>
          </a:bodyPr>
          <a:lstStyle/>
          <a:p>
            <a:pPr algn="l">
              <a:lnSpc>
                <a:spcPts val="6300"/>
              </a:lnSpc>
            </a:pPr>
            <a:r>
              <a:rPr lang="en-US" sz="4200" b="1">
                <a:solidFill>
                  <a:srgbClr val="000000"/>
                </a:solidFill>
                <a:latin typeface="Montserrat Bold" panose="00000800000000000000"/>
                <a:ea typeface="Montserrat Bold" panose="00000800000000000000"/>
                <a:cs typeface="Montserrat Bold" panose="00000800000000000000"/>
                <a:sym typeface="Montserrat Bold" panose="00000800000000000000"/>
              </a:rPr>
              <a:t>1. FPGA DPU Edge AI</a:t>
            </a:r>
            <a:endParaRPr lang="en-US" sz="42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Flexible configuration</a:t>
            </a:r>
            <a:endParaRPr lang="en-US" sz="3000">
              <a:solidFill>
                <a:srgbClr val="000000"/>
              </a:solidFill>
              <a:latin typeface="Montserrat"/>
              <a:ea typeface="Montserrat"/>
              <a:cs typeface="Montserrat"/>
              <a:sym typeface="Montserrat"/>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Allows for the optimization of AI circuit performance</a:t>
            </a:r>
            <a:endParaRPr lang="en-US" sz="3000">
              <a:solidFill>
                <a:srgbClr val="000000"/>
              </a:solidFill>
              <a:latin typeface="Montserrat"/>
              <a:ea typeface="Montserrat"/>
              <a:cs typeface="Montserrat"/>
              <a:sym typeface="Montserrat"/>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Simultaneously handling multiple task in real time</a:t>
            </a:r>
            <a:endParaRPr lang="en-US" sz="3000">
              <a:solidFill>
                <a:srgbClr val="000000"/>
              </a:solidFill>
              <a:latin typeface="Montserrat"/>
              <a:ea typeface="Montserrat"/>
              <a:cs typeface="Montserrat"/>
              <a:sym typeface="Montserrat"/>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Customize models through SDK</a:t>
            </a:r>
            <a:endParaRPr lang="en-US" sz="3000">
              <a:solidFill>
                <a:srgbClr val="000000"/>
              </a:solidFill>
              <a:latin typeface="Montserrat"/>
              <a:ea typeface="Montserrat"/>
              <a:cs typeface="Montserrat"/>
              <a:sym typeface="Montserrat"/>
            </a:endParaRPr>
          </a:p>
        </p:txBody>
      </p:sp>
      <p:sp>
        <p:nvSpPr>
          <p:cNvPr id="5" name="Freeform 5"/>
          <p:cNvSpPr/>
          <p:nvPr/>
        </p:nvSpPr>
        <p:spPr>
          <a:xfrm>
            <a:off x="9575667" y="3233720"/>
            <a:ext cx="7863840" cy="4303965"/>
          </a:xfrm>
          <a:custGeom>
            <a:avLst/>
            <a:gdLst/>
            <a:ahLst/>
            <a:cxnLst/>
            <a:rect l="l" t="t" r="r" b="b"/>
            <a:pathLst>
              <a:path w="7863840" h="4303965">
                <a:moveTo>
                  <a:pt x="0" y="0"/>
                </a:moveTo>
                <a:lnTo>
                  <a:pt x="7863840" y="0"/>
                </a:lnTo>
                <a:lnTo>
                  <a:pt x="7863840" y="4303965"/>
                </a:lnTo>
                <a:lnTo>
                  <a:pt x="0" y="4303965"/>
                </a:lnTo>
                <a:lnTo>
                  <a:pt x="0" y="0"/>
                </a:lnTo>
                <a:close/>
              </a:path>
            </a:pathLst>
          </a:custGeom>
          <a:blipFill>
            <a:blip r:embed="rId2"/>
            <a:stretch>
              <a:fillRect t="-25" b="-25"/>
            </a:stretch>
          </a:blipFill>
        </p:spPr>
      </p:sp>
      <p:sp>
        <p:nvSpPr>
          <p:cNvPr id="6" name="AutoShape 6"/>
          <p:cNvSpPr/>
          <p:nvPr/>
        </p:nvSpPr>
        <p:spPr>
          <a:xfrm>
            <a:off x="857881" y="9181843"/>
            <a:ext cx="16230600" cy="0"/>
          </a:xfrm>
          <a:prstGeom prst="line">
            <a:avLst/>
          </a:prstGeom>
          <a:ln w="38100" cap="flat">
            <a:solidFill>
              <a:srgbClr val="145DA0"/>
            </a:solidFill>
            <a:prstDash val="solid"/>
            <a:headEnd type="none" w="sm" len="sm"/>
            <a:tailEnd type="none" w="sm" len="sm"/>
          </a:ln>
        </p:spPr>
      </p:sp>
      <p:sp>
        <p:nvSpPr>
          <p:cNvPr id="7" name="TextBox 7"/>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8" name="TextBox 8"/>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9" name="TextBox 9"/>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05</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1348560" y="1179555"/>
            <a:ext cx="15585840" cy="1009650"/>
          </a:xfrm>
          <a:prstGeom prst="rect">
            <a:avLst/>
          </a:prstGeom>
        </p:spPr>
        <p:txBody>
          <a:bodyPr lIns="0" tIns="0" rIns="0" bIns="0" rtlCol="0" anchor="t">
            <a:spAutoFit/>
          </a:bodyPr>
          <a:lstStyle/>
          <a:p>
            <a:pPr algn="l">
              <a:lnSpc>
                <a:spcPts val="7920"/>
              </a:lnSpc>
            </a:pPr>
            <a:r>
              <a:rPr lang="en-US" sz="6600" b="1">
                <a:solidFill>
                  <a:srgbClr val="244389"/>
                </a:solidFill>
                <a:latin typeface="Montserrat Bold" panose="00000800000000000000"/>
                <a:ea typeface="Montserrat Bold" panose="00000800000000000000"/>
                <a:cs typeface="Montserrat Bold" panose="00000800000000000000"/>
                <a:sym typeface="Montserrat Bold" panose="00000800000000000000"/>
              </a:rPr>
              <a:t>Technology</a:t>
            </a:r>
            <a:endParaRPr lang="en-US" sz="6600" b="1">
              <a:solidFill>
                <a:srgbClr val="24438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 name="TextBox 4"/>
          <p:cNvSpPr txBox="1"/>
          <p:nvPr/>
        </p:nvSpPr>
        <p:spPr>
          <a:xfrm>
            <a:off x="1348560" y="2658615"/>
            <a:ext cx="9528480" cy="3644264"/>
          </a:xfrm>
          <a:prstGeom prst="rect">
            <a:avLst/>
          </a:prstGeom>
        </p:spPr>
        <p:txBody>
          <a:bodyPr lIns="0" tIns="0" rIns="0" bIns="0" rtlCol="0" anchor="t">
            <a:spAutoFit/>
          </a:bodyPr>
          <a:lstStyle/>
          <a:p>
            <a:pPr algn="l">
              <a:lnSpc>
                <a:spcPts val="6300"/>
              </a:lnSpc>
            </a:pPr>
            <a:r>
              <a:rPr lang="en-US" sz="4200" b="1">
                <a:solidFill>
                  <a:srgbClr val="000000"/>
                </a:solidFill>
                <a:latin typeface="Montserrat Bold" panose="00000800000000000000"/>
                <a:ea typeface="Montserrat Bold" panose="00000800000000000000"/>
                <a:cs typeface="Montserrat Bold" panose="00000800000000000000"/>
                <a:sym typeface="Montserrat Bold" panose="00000800000000000000"/>
              </a:rPr>
              <a:t>2. SBC Edge AI</a:t>
            </a:r>
            <a:endParaRPr lang="en-US" sz="42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On-site AI processing with rapid response ability</a:t>
            </a:r>
            <a:endParaRPr lang="en-US" sz="3000">
              <a:solidFill>
                <a:srgbClr val="000000"/>
              </a:solidFill>
              <a:latin typeface="Montserrat"/>
              <a:ea typeface="Montserrat"/>
              <a:cs typeface="Montserrat"/>
              <a:sym typeface="Montserrat"/>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Independent task execution</a:t>
            </a:r>
            <a:endParaRPr lang="en-US" sz="3000">
              <a:solidFill>
                <a:srgbClr val="000000"/>
              </a:solidFill>
              <a:latin typeface="Montserrat"/>
              <a:ea typeface="Montserrat"/>
              <a:cs typeface="Montserrat"/>
              <a:sym typeface="Montserrat"/>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Compact, cost-effective and swift deployment</a:t>
            </a:r>
            <a:endParaRPr lang="en-US" sz="3000">
              <a:solidFill>
                <a:srgbClr val="000000"/>
              </a:solidFill>
              <a:latin typeface="Montserrat"/>
              <a:ea typeface="Montserrat"/>
              <a:cs typeface="Montserrat"/>
              <a:sym typeface="Montserrat"/>
            </a:endParaRPr>
          </a:p>
        </p:txBody>
      </p:sp>
      <p:sp>
        <p:nvSpPr>
          <p:cNvPr id="5" name="Freeform 5"/>
          <p:cNvSpPr/>
          <p:nvPr/>
        </p:nvSpPr>
        <p:spPr>
          <a:xfrm>
            <a:off x="10726421" y="3167404"/>
            <a:ext cx="6863760" cy="4574160"/>
          </a:xfrm>
          <a:custGeom>
            <a:avLst/>
            <a:gdLst/>
            <a:ahLst/>
            <a:cxnLst/>
            <a:rect l="l" t="t" r="r" b="b"/>
            <a:pathLst>
              <a:path w="6863760" h="4574160">
                <a:moveTo>
                  <a:pt x="0" y="0"/>
                </a:moveTo>
                <a:lnTo>
                  <a:pt x="6863760" y="0"/>
                </a:lnTo>
                <a:lnTo>
                  <a:pt x="6863760" y="4574160"/>
                </a:lnTo>
                <a:lnTo>
                  <a:pt x="0" y="4574160"/>
                </a:lnTo>
                <a:lnTo>
                  <a:pt x="0" y="0"/>
                </a:lnTo>
                <a:close/>
              </a:path>
            </a:pathLst>
          </a:custGeom>
          <a:blipFill>
            <a:blip r:embed="rId2"/>
            <a:stretch>
              <a:fillRect t="-18" b="-18"/>
            </a:stretch>
          </a:blipFill>
        </p:spPr>
      </p:sp>
      <p:sp>
        <p:nvSpPr>
          <p:cNvPr id="6" name="AutoShape 6"/>
          <p:cNvSpPr/>
          <p:nvPr/>
        </p:nvSpPr>
        <p:spPr>
          <a:xfrm>
            <a:off x="857881" y="9181843"/>
            <a:ext cx="16230600" cy="0"/>
          </a:xfrm>
          <a:prstGeom prst="line">
            <a:avLst/>
          </a:prstGeom>
          <a:ln w="38100" cap="flat">
            <a:solidFill>
              <a:srgbClr val="145DA0"/>
            </a:solidFill>
            <a:prstDash val="solid"/>
            <a:headEnd type="none" w="sm" len="sm"/>
            <a:tailEnd type="none" w="sm" len="sm"/>
          </a:ln>
        </p:spPr>
      </p:sp>
      <p:sp>
        <p:nvSpPr>
          <p:cNvPr id="7" name="TextBox 7"/>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8" name="TextBox 8"/>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9" name="TextBox 9"/>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06</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AutoShape 3"/>
          <p:cNvSpPr/>
          <p:nvPr/>
        </p:nvSpPr>
        <p:spPr>
          <a:xfrm>
            <a:off x="857881" y="9181843"/>
            <a:ext cx="16230600" cy="0"/>
          </a:xfrm>
          <a:prstGeom prst="line">
            <a:avLst/>
          </a:prstGeom>
          <a:ln w="38100" cap="flat">
            <a:solidFill>
              <a:srgbClr val="145DA0"/>
            </a:solidFill>
            <a:prstDash val="solid"/>
            <a:headEnd type="none" w="sm" len="sm"/>
            <a:tailEnd type="none" w="sm" len="sm"/>
          </a:ln>
        </p:spPr>
      </p:sp>
      <p:sp>
        <p:nvSpPr>
          <p:cNvPr id="4" name="Freeform 4"/>
          <p:cNvSpPr/>
          <p:nvPr/>
        </p:nvSpPr>
        <p:spPr>
          <a:xfrm>
            <a:off x="9998565" y="2885706"/>
            <a:ext cx="7407469" cy="4935226"/>
          </a:xfrm>
          <a:custGeom>
            <a:avLst/>
            <a:gdLst/>
            <a:ahLst/>
            <a:cxnLst/>
            <a:rect l="l" t="t" r="r" b="b"/>
            <a:pathLst>
              <a:path w="7407469" h="4935226">
                <a:moveTo>
                  <a:pt x="0" y="0"/>
                </a:moveTo>
                <a:lnTo>
                  <a:pt x="7407469" y="0"/>
                </a:lnTo>
                <a:lnTo>
                  <a:pt x="7407469" y="4935226"/>
                </a:lnTo>
                <a:lnTo>
                  <a:pt x="0" y="4935226"/>
                </a:lnTo>
                <a:lnTo>
                  <a:pt x="0" y="0"/>
                </a:lnTo>
                <a:close/>
              </a:path>
            </a:pathLst>
          </a:custGeom>
          <a:blipFill>
            <a:blip r:embed="rId2"/>
            <a:stretch>
              <a:fillRect/>
            </a:stretch>
          </a:blipFill>
          <a:ln w="38100" cap="sq">
            <a:solidFill>
              <a:srgbClr val="000000"/>
            </a:solidFill>
            <a:prstDash val="solid"/>
            <a:miter/>
          </a:ln>
        </p:spPr>
      </p:sp>
      <p:sp>
        <p:nvSpPr>
          <p:cNvPr id="5" name="TextBox 5"/>
          <p:cNvSpPr txBox="1"/>
          <p:nvPr/>
        </p:nvSpPr>
        <p:spPr>
          <a:xfrm>
            <a:off x="1348560" y="1179555"/>
            <a:ext cx="15585840" cy="1009650"/>
          </a:xfrm>
          <a:prstGeom prst="rect">
            <a:avLst/>
          </a:prstGeom>
        </p:spPr>
        <p:txBody>
          <a:bodyPr lIns="0" tIns="0" rIns="0" bIns="0" rtlCol="0" anchor="t">
            <a:spAutoFit/>
          </a:bodyPr>
          <a:lstStyle/>
          <a:p>
            <a:pPr algn="l">
              <a:lnSpc>
                <a:spcPts val="7920"/>
              </a:lnSpc>
            </a:pPr>
            <a:r>
              <a:rPr lang="en-US" sz="6600" b="1">
                <a:solidFill>
                  <a:srgbClr val="244389"/>
                </a:solidFill>
                <a:latin typeface="Montserrat Bold" panose="00000800000000000000"/>
                <a:ea typeface="Montserrat Bold" panose="00000800000000000000"/>
                <a:cs typeface="Montserrat Bold" panose="00000800000000000000"/>
                <a:sym typeface="Montserrat Bold" panose="00000800000000000000"/>
              </a:rPr>
              <a:t>Technology</a:t>
            </a:r>
            <a:endParaRPr lang="en-US" sz="6600" b="1">
              <a:solidFill>
                <a:srgbClr val="24438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6" name="TextBox 6"/>
          <p:cNvSpPr txBox="1"/>
          <p:nvPr/>
        </p:nvSpPr>
        <p:spPr>
          <a:xfrm>
            <a:off x="1028700" y="2455528"/>
            <a:ext cx="9528480" cy="4215764"/>
          </a:xfrm>
          <a:prstGeom prst="rect">
            <a:avLst/>
          </a:prstGeom>
        </p:spPr>
        <p:txBody>
          <a:bodyPr lIns="0" tIns="0" rIns="0" bIns="0" rtlCol="0" anchor="t">
            <a:spAutoFit/>
          </a:bodyPr>
          <a:lstStyle/>
          <a:p>
            <a:pPr algn="l">
              <a:lnSpc>
                <a:spcPts val="6300"/>
              </a:lnSpc>
            </a:pPr>
            <a:r>
              <a:rPr lang="en-US" sz="4200" b="1">
                <a:solidFill>
                  <a:srgbClr val="000000"/>
                </a:solidFill>
                <a:latin typeface="Montserrat Bold" panose="00000800000000000000"/>
                <a:ea typeface="Montserrat Bold" panose="00000800000000000000"/>
                <a:cs typeface="Montserrat Bold" panose="00000800000000000000"/>
                <a:sym typeface="Montserrat Bold" panose="00000800000000000000"/>
              </a:rPr>
              <a:t>3. AI Chip</a:t>
            </a:r>
            <a:endParaRPr lang="en-US" sz="42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Exceptional performance in executing AI algorithms</a:t>
            </a:r>
            <a:endParaRPr lang="en-US" sz="3000">
              <a:solidFill>
                <a:srgbClr val="000000"/>
              </a:solidFill>
              <a:latin typeface="Montserrat"/>
              <a:ea typeface="Montserrat"/>
              <a:cs typeface="Montserrat"/>
              <a:sym typeface="Montserrat"/>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Rapid, low-latency inference for complex neural networks</a:t>
            </a:r>
            <a:endParaRPr lang="en-US" sz="3000">
              <a:solidFill>
                <a:srgbClr val="000000"/>
              </a:solidFill>
              <a:latin typeface="Montserrat"/>
              <a:ea typeface="Montserrat"/>
              <a:cs typeface="Montserrat"/>
              <a:sym typeface="Montserrat"/>
            </a:endParaRPr>
          </a:p>
          <a:p>
            <a:pPr marL="878205" lvl="1" indent="-438785" algn="l">
              <a:lnSpc>
                <a:spcPts val="4500"/>
              </a:lnSpc>
              <a:buFont typeface="Arial" panose="020B0604020202020204"/>
              <a:buChar char="•"/>
            </a:pPr>
            <a:r>
              <a:rPr lang="en-US" sz="3000">
                <a:solidFill>
                  <a:srgbClr val="000000"/>
                </a:solidFill>
                <a:latin typeface="Montserrat"/>
                <a:ea typeface="Montserrat"/>
                <a:cs typeface="Montserrat"/>
                <a:sym typeface="Montserrat"/>
              </a:rPr>
              <a:t>Optimal operation even in power-constrained environment</a:t>
            </a:r>
            <a:endParaRPr lang="en-US" sz="3000">
              <a:solidFill>
                <a:srgbClr val="000000"/>
              </a:solidFill>
              <a:latin typeface="Montserrat"/>
              <a:ea typeface="Montserrat"/>
              <a:cs typeface="Montserrat"/>
              <a:sym typeface="Montserrat"/>
            </a:endParaRPr>
          </a:p>
        </p:txBody>
      </p:sp>
      <p:sp>
        <p:nvSpPr>
          <p:cNvPr id="7" name="TextBox 7"/>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8" name="TextBox 8"/>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9" name="TextBox 9"/>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07</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300508" y="2857373"/>
            <a:ext cx="7504278" cy="4424045"/>
          </a:xfrm>
          <a:prstGeom prst="rect">
            <a:avLst/>
          </a:prstGeom>
        </p:spPr>
        <p:txBody>
          <a:bodyPr lIns="0" tIns="0" rIns="0" bIns="0" rtlCol="0" anchor="t">
            <a:spAutoFit/>
          </a:bodyPr>
          <a:lstStyle/>
          <a:p>
            <a:pPr algn="just">
              <a:lnSpc>
                <a:spcPts val="4500"/>
              </a:lnSpc>
            </a:pPr>
            <a:r>
              <a:rPr lang="en-US" sz="3000">
                <a:solidFill>
                  <a:srgbClr val="000000"/>
                </a:solidFill>
                <a:latin typeface="Montserrat"/>
                <a:ea typeface="Montserrat"/>
                <a:cs typeface="Montserrat"/>
                <a:sym typeface="Montserrat"/>
              </a:rPr>
              <a:t>From the IP core DPU integrated on the FPGA board or SBC board, we can get the following solutions :</a:t>
            </a:r>
            <a:endParaRPr lang="en-US" sz="3000">
              <a:solidFill>
                <a:srgbClr val="000000"/>
              </a:solidFill>
              <a:latin typeface="Montserrat"/>
              <a:ea typeface="Montserrat"/>
              <a:cs typeface="Montserrat"/>
              <a:sym typeface="Montserrat"/>
            </a:endParaRPr>
          </a:p>
          <a:p>
            <a:pPr marL="604520" lvl="1" indent="-302260" algn="l">
              <a:lnSpc>
                <a:spcPts val="4200"/>
              </a:lnSpc>
              <a:buFont typeface="Arial" panose="020B0604020202020204"/>
              <a:buChar char="•"/>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Enviroment Quality Management</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604520" lvl="1" indent="-302260" algn="l">
              <a:lnSpc>
                <a:spcPts val="4200"/>
              </a:lnSpc>
              <a:buFont typeface="Arial" panose="020B0604020202020204"/>
              <a:buChar char="•"/>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Traffic smart management</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604520" lvl="1" indent="-302260" algn="l">
              <a:lnSpc>
                <a:spcPts val="4200"/>
              </a:lnSpc>
              <a:buFont typeface="Arial" panose="020B0604020202020204"/>
              <a:buChar char="•"/>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Puplic security smart management</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604520" lvl="1" indent="-302260" algn="l">
              <a:lnSpc>
                <a:spcPts val="4200"/>
              </a:lnSpc>
              <a:buFont typeface="Arial" panose="020B0604020202020204"/>
              <a:buChar char="•"/>
            </a:pPr>
            <a:r>
              <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rPr>
              <a:t>Digital transformation powered by AI </a:t>
            </a:r>
            <a:endParaRPr lang="en-US" sz="2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 name="AutoShape 4"/>
          <p:cNvSpPr/>
          <p:nvPr/>
        </p:nvSpPr>
        <p:spPr>
          <a:xfrm>
            <a:off x="857881" y="9181843"/>
            <a:ext cx="16230600" cy="0"/>
          </a:xfrm>
          <a:prstGeom prst="line">
            <a:avLst/>
          </a:prstGeom>
          <a:ln w="38100" cap="flat">
            <a:solidFill>
              <a:srgbClr val="145DA0"/>
            </a:solidFill>
            <a:prstDash val="solid"/>
            <a:headEnd type="none" w="sm" len="sm"/>
            <a:tailEnd type="none" w="sm" len="sm"/>
          </a:ln>
        </p:spPr>
      </p:sp>
      <p:sp>
        <p:nvSpPr>
          <p:cNvPr id="5" name="TextBox 5"/>
          <p:cNvSpPr txBox="1"/>
          <p:nvPr/>
        </p:nvSpPr>
        <p:spPr>
          <a:xfrm>
            <a:off x="857881" y="9246475"/>
            <a:ext cx="3708160" cy="422910"/>
          </a:xfrm>
          <a:prstGeom prst="rect">
            <a:avLst/>
          </a:prstGeom>
        </p:spPr>
        <p:txBody>
          <a:bodyPr lIns="0" tIns="0" rIns="0" bIns="0" rtlCol="0" anchor="t">
            <a:spAutoFit/>
          </a:bodyPr>
          <a:lstStyle/>
          <a:p>
            <a:pPr algn="l">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VERON R&amp;D</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6" name="TextBox 6"/>
          <p:cNvSpPr txBox="1"/>
          <p:nvPr/>
        </p:nvSpPr>
        <p:spPr>
          <a:xfrm>
            <a:off x="6696791" y="9246475"/>
            <a:ext cx="4552782" cy="422910"/>
          </a:xfrm>
          <a:prstGeom prst="rect">
            <a:avLst/>
          </a:prstGeom>
        </p:spPr>
        <p:txBody>
          <a:bodyPr lIns="0" tIns="0" rIns="0" bIns="0" rtlCol="0" anchor="t">
            <a:spAutoFit/>
          </a:bodyPr>
          <a:lstStyle/>
          <a:p>
            <a:pPr algn="ctr">
              <a:lnSpc>
                <a:spcPts val="2940"/>
              </a:lnSpc>
            </a:pPr>
            <a:r>
              <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rPr>
              <a:t>AI Semiconductor</a:t>
            </a:r>
            <a:endParaRPr lang="en-US" sz="2100" b="1">
              <a:solidFill>
                <a:srgbClr val="145DA0"/>
              </a:solidFill>
              <a:latin typeface="Agrandir Bold" panose="00000800000000000000"/>
              <a:ea typeface="Agrandir Bold" panose="00000800000000000000"/>
              <a:cs typeface="Agrandir Bold" panose="00000800000000000000"/>
              <a:sym typeface="Agrandir Bold" panose="00000800000000000000"/>
            </a:endParaRPr>
          </a:p>
        </p:txBody>
      </p:sp>
      <p:sp>
        <p:nvSpPr>
          <p:cNvPr id="7" name="Freeform 7"/>
          <p:cNvSpPr/>
          <p:nvPr/>
        </p:nvSpPr>
        <p:spPr>
          <a:xfrm>
            <a:off x="14066734" y="5344210"/>
            <a:ext cx="4013869" cy="2675078"/>
          </a:xfrm>
          <a:custGeom>
            <a:avLst/>
            <a:gdLst/>
            <a:ahLst/>
            <a:cxnLst/>
            <a:rect l="l" t="t" r="r" b="b"/>
            <a:pathLst>
              <a:path w="4013869" h="2675078">
                <a:moveTo>
                  <a:pt x="0" y="0"/>
                </a:moveTo>
                <a:lnTo>
                  <a:pt x="4013869" y="0"/>
                </a:lnTo>
                <a:lnTo>
                  <a:pt x="4013869" y="2675078"/>
                </a:lnTo>
                <a:lnTo>
                  <a:pt x="0" y="2675078"/>
                </a:lnTo>
                <a:lnTo>
                  <a:pt x="0" y="0"/>
                </a:lnTo>
                <a:close/>
              </a:path>
            </a:pathLst>
          </a:custGeom>
          <a:blipFill>
            <a:blip r:embed="rId2"/>
            <a:stretch>
              <a:fillRect t="-15" b="-15"/>
            </a:stretch>
          </a:blipFill>
          <a:ln w="38100" cap="sq">
            <a:solidFill>
              <a:srgbClr val="000000"/>
            </a:solidFill>
            <a:prstDash val="solid"/>
            <a:miter/>
          </a:ln>
        </p:spPr>
      </p:sp>
      <p:sp>
        <p:nvSpPr>
          <p:cNvPr id="8" name="Freeform 8"/>
          <p:cNvSpPr/>
          <p:nvPr/>
        </p:nvSpPr>
        <p:spPr>
          <a:xfrm>
            <a:off x="8275710" y="5344210"/>
            <a:ext cx="2675078" cy="2675078"/>
          </a:xfrm>
          <a:custGeom>
            <a:avLst/>
            <a:gdLst/>
            <a:ahLst/>
            <a:cxnLst/>
            <a:rect l="l" t="t" r="r" b="b"/>
            <a:pathLst>
              <a:path w="2675078" h="2675078">
                <a:moveTo>
                  <a:pt x="0" y="0"/>
                </a:moveTo>
                <a:lnTo>
                  <a:pt x="2675078" y="0"/>
                </a:lnTo>
                <a:lnTo>
                  <a:pt x="2675078" y="2675078"/>
                </a:lnTo>
                <a:lnTo>
                  <a:pt x="0" y="2675078"/>
                </a:lnTo>
                <a:lnTo>
                  <a:pt x="0" y="0"/>
                </a:lnTo>
                <a:close/>
              </a:path>
            </a:pathLst>
          </a:custGeom>
          <a:blipFill>
            <a:blip r:embed="rId3"/>
            <a:stretch>
              <a:fillRect/>
            </a:stretch>
          </a:blipFill>
          <a:ln w="38100" cap="sq">
            <a:solidFill>
              <a:srgbClr val="000000"/>
            </a:solidFill>
            <a:prstDash val="solid"/>
            <a:miter/>
          </a:ln>
        </p:spPr>
      </p:sp>
      <p:sp>
        <p:nvSpPr>
          <p:cNvPr id="9" name="Freeform 9"/>
          <p:cNvSpPr/>
          <p:nvPr/>
        </p:nvSpPr>
        <p:spPr>
          <a:xfrm>
            <a:off x="11171222" y="5344210"/>
            <a:ext cx="2675078" cy="2675078"/>
          </a:xfrm>
          <a:custGeom>
            <a:avLst/>
            <a:gdLst/>
            <a:ahLst/>
            <a:cxnLst/>
            <a:rect l="l" t="t" r="r" b="b"/>
            <a:pathLst>
              <a:path w="2675078" h="2675078">
                <a:moveTo>
                  <a:pt x="0" y="0"/>
                </a:moveTo>
                <a:lnTo>
                  <a:pt x="2675078" y="0"/>
                </a:lnTo>
                <a:lnTo>
                  <a:pt x="2675078" y="2675078"/>
                </a:lnTo>
                <a:lnTo>
                  <a:pt x="0" y="2675078"/>
                </a:lnTo>
                <a:lnTo>
                  <a:pt x="0" y="0"/>
                </a:lnTo>
                <a:close/>
              </a:path>
            </a:pathLst>
          </a:custGeom>
          <a:blipFill>
            <a:blip r:embed="rId4"/>
            <a:stretch>
              <a:fillRect/>
            </a:stretch>
          </a:blipFill>
          <a:ln w="38100" cap="sq">
            <a:solidFill>
              <a:srgbClr val="000000"/>
            </a:solidFill>
            <a:prstDash val="solid"/>
            <a:miter/>
          </a:ln>
        </p:spPr>
      </p:sp>
      <p:sp>
        <p:nvSpPr>
          <p:cNvPr id="10" name="Freeform 10"/>
          <p:cNvSpPr/>
          <p:nvPr/>
        </p:nvSpPr>
        <p:spPr>
          <a:xfrm>
            <a:off x="8722982" y="2027632"/>
            <a:ext cx="8910348" cy="2973829"/>
          </a:xfrm>
          <a:custGeom>
            <a:avLst/>
            <a:gdLst/>
            <a:ahLst/>
            <a:cxnLst/>
            <a:rect l="l" t="t" r="r" b="b"/>
            <a:pathLst>
              <a:path w="8910348" h="2973829">
                <a:moveTo>
                  <a:pt x="0" y="0"/>
                </a:moveTo>
                <a:lnTo>
                  <a:pt x="8910349" y="0"/>
                </a:lnTo>
                <a:lnTo>
                  <a:pt x="8910349" y="2973828"/>
                </a:lnTo>
                <a:lnTo>
                  <a:pt x="0" y="2973828"/>
                </a:lnTo>
                <a:lnTo>
                  <a:pt x="0" y="0"/>
                </a:lnTo>
                <a:close/>
              </a:path>
            </a:pathLst>
          </a:custGeom>
          <a:blipFill>
            <a:blip r:embed="rId5"/>
            <a:stretch>
              <a:fillRect/>
            </a:stretch>
          </a:blipFill>
          <a:ln w="38100" cap="sq">
            <a:solidFill>
              <a:srgbClr val="000000"/>
            </a:solidFill>
            <a:prstDash val="solid"/>
            <a:miter/>
          </a:ln>
        </p:spPr>
      </p:sp>
      <p:sp>
        <p:nvSpPr>
          <p:cNvPr id="11" name="TextBox 11"/>
          <p:cNvSpPr txBox="1"/>
          <p:nvPr/>
        </p:nvSpPr>
        <p:spPr>
          <a:xfrm>
            <a:off x="1348560" y="1179555"/>
            <a:ext cx="15585840" cy="1009650"/>
          </a:xfrm>
          <a:prstGeom prst="rect">
            <a:avLst/>
          </a:prstGeom>
        </p:spPr>
        <p:txBody>
          <a:bodyPr lIns="0" tIns="0" rIns="0" bIns="0" rtlCol="0" anchor="t">
            <a:spAutoFit/>
          </a:bodyPr>
          <a:lstStyle/>
          <a:p>
            <a:pPr algn="l">
              <a:lnSpc>
                <a:spcPts val="7920"/>
              </a:lnSpc>
            </a:pPr>
            <a:r>
              <a:rPr lang="en-US" sz="6600" b="1">
                <a:solidFill>
                  <a:srgbClr val="244389"/>
                </a:solidFill>
                <a:latin typeface="Montserrat Bold" panose="00000800000000000000"/>
                <a:ea typeface="Montserrat Bold" panose="00000800000000000000"/>
                <a:cs typeface="Montserrat Bold" panose="00000800000000000000"/>
                <a:sym typeface="Montserrat Bold" panose="00000800000000000000"/>
              </a:rPr>
              <a:t>Solutions</a:t>
            </a:r>
            <a:endParaRPr lang="en-US" sz="6600" b="1">
              <a:solidFill>
                <a:srgbClr val="24438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2" name="TextBox 12"/>
          <p:cNvSpPr txBox="1"/>
          <p:nvPr/>
        </p:nvSpPr>
        <p:spPr>
          <a:xfrm>
            <a:off x="13178156" y="9246475"/>
            <a:ext cx="3708160" cy="422910"/>
          </a:xfrm>
          <a:prstGeom prst="rect">
            <a:avLst/>
          </a:prstGeom>
        </p:spPr>
        <p:txBody>
          <a:bodyPr lIns="0" tIns="0" rIns="0" bIns="0" rtlCol="0" anchor="t">
            <a:spAutoFit/>
          </a:bodyPr>
          <a:lstStyle/>
          <a:p>
            <a:pPr algn="r">
              <a:lnSpc>
                <a:spcPts val="2940"/>
              </a:lnSpc>
            </a:pPr>
            <a:r>
              <a:rPr lang="en-US" sz="2100">
                <a:solidFill>
                  <a:srgbClr val="145DA0"/>
                </a:solidFill>
                <a:latin typeface="Agrandir" panose="00000500000000000000"/>
                <a:ea typeface="Agrandir" panose="00000500000000000000"/>
                <a:cs typeface="Agrandir" panose="00000500000000000000"/>
                <a:sym typeface="Agrandir" panose="00000500000000000000"/>
              </a:rPr>
              <a:t>Page 08</a:t>
            </a:r>
            <a:endParaRPr lang="en-US" sz="2100">
              <a:solidFill>
                <a:srgbClr val="145DA0"/>
              </a:solidFill>
              <a:latin typeface="Agrandir" panose="00000500000000000000"/>
              <a:ea typeface="Agrandir" panose="00000500000000000000"/>
              <a:cs typeface="Agrandir" panose="00000500000000000000"/>
              <a:sym typeface="Agrandir" panose="0000050000000000000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8282</Words>
  <Application>WPS Presentation</Application>
  <PresentationFormat>On-screen Show (4:3)</PresentationFormat>
  <Paragraphs>449</Paragraphs>
  <Slides>20</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20</vt:i4>
      </vt:variant>
    </vt:vector>
  </HeadingPairs>
  <TitlesOfParts>
    <vt:vector size="40" baseType="lpstr">
      <vt:lpstr>Arial</vt:lpstr>
      <vt:lpstr>SimSun</vt:lpstr>
      <vt:lpstr>Wingdings</vt:lpstr>
      <vt:lpstr>Montserrat Bold</vt:lpstr>
      <vt:lpstr>TT Lakes Neue Bold</vt:lpstr>
      <vt:lpstr>Agrandir Bold</vt:lpstr>
      <vt:lpstr>Agrandir</vt:lpstr>
      <vt:lpstr>Mokoto</vt:lpstr>
      <vt:lpstr>Poppins Bold</vt:lpstr>
      <vt:lpstr>Montserrat Semi-Bold</vt:lpstr>
      <vt:lpstr>Montserrat</vt:lpstr>
      <vt:lpstr>HK Modular</vt:lpstr>
      <vt:lpstr>Arial</vt:lpstr>
      <vt:lpstr>Open Sans</vt:lpstr>
      <vt:lpstr>Garet Ultra-Bold</vt:lpstr>
      <vt:lpstr>Garet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VERON R&amp;D _ AI Semiconductor _ Profile (2).pptx</dc:title>
  <dc:creator/>
  <cp:lastModifiedBy>Minh Nguyễn Lê</cp:lastModifiedBy>
  <cp:revision>8</cp:revision>
  <dcterms:created xsi:type="dcterms:W3CDTF">2006-08-16T00:00:00Z</dcterms:created>
  <dcterms:modified xsi:type="dcterms:W3CDTF">2025-05-30T09:56:57Z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22530E273BB54537A34E941055836E3D_12</vt:lpwstr>
  </property>
  <property fmtid="{D5CDD505-2E9C-101B-9397-08002B2CF9AE}" pid="3" name="KSOProductBuildVer">
    <vt:lpwstr>1033-12.2.0.21179</vt:lpwstr>
  </property>
</Properties>
</file>